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5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>
        <p:scale>
          <a:sx n="82" d="100"/>
          <a:sy n="82" d="100"/>
        </p:scale>
        <p:origin x="-3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002.35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and Sketching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Andoni</a:t>
            </a:r>
            <a:r>
              <a:rPr lang="en-US" dirty="0" smtClean="0"/>
              <a:t> (MSR)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2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far: </a:t>
            </a:r>
            <a:r>
              <a:rPr lang="en-US" dirty="0" smtClean="0">
                <a:solidFill>
                  <a:srgbClr val="C00000"/>
                </a:solidFill>
              </a:rPr>
              <a:t>f(x)=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C00000"/>
                </a:solidFill>
              </a:rPr>
              <a:t>g=(g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multi-dim Gaussian</a:t>
            </a:r>
          </a:p>
          <a:p>
            <a:pPr lvl="1"/>
            <a:r>
              <a:rPr lang="en-US" dirty="0">
                <a:sym typeface="Symbol"/>
              </a:rPr>
              <a:t>Expectation: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[|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ym typeface="Symbol"/>
              </a:rPr>
              <a:t>Variance: 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</a:rPr>
              <a:t>[|f(z)|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] </a:t>
            </a:r>
            <a:r>
              <a:rPr lang="en-US" dirty="0" smtClean="0">
                <a:solidFill>
                  <a:srgbClr val="C00000"/>
                </a:solidFill>
              </a:rPr>
              <a:t> ≤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Final embedding:</a:t>
            </a:r>
          </a:p>
          <a:p>
            <a:pPr lvl="1"/>
            <a:r>
              <a:rPr lang="en-US" dirty="0" smtClean="0"/>
              <a:t>repeat on </a:t>
            </a:r>
            <a:r>
              <a:rPr lang="en-US" dirty="0" smtClean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coordinates independently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F(x) = 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 …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</a:rPr>
              <a:t>) / √k</a:t>
            </a:r>
          </a:p>
          <a:p>
            <a:r>
              <a:rPr lang="en-US" dirty="0" smtClean="0"/>
              <a:t>For new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, obtain (again use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as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is linear):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([(g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 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+…) / k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1/k*3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>
              <a:solidFill>
                <a:srgbClr val="C00000"/>
              </a:solidFill>
            </a:endParaRPr>
          </a:p>
          <a:p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Chebyshev’s</a:t>
            </a:r>
            <a:r>
              <a:rPr lang="en-US" dirty="0" smtClean="0">
                <a:sym typeface="Symbol"/>
              </a:rPr>
              <a:t> inequality: 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Pr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&gt; (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≤ O(1/k *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)/(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endParaRPr lang="en-US" dirty="0" smtClean="0"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905000"/>
            <a:ext cx="30283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ym typeface="Symbol"/>
              </a:rPr>
              <a:t>=&gt;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  </a:t>
            </a:r>
            <a:r>
              <a:rPr lang="en-US" sz="2300" dirty="0">
                <a:solidFill>
                  <a:srgbClr val="C00000"/>
                </a:solidFill>
              </a:rPr>
              <a:t>[|(</a:t>
            </a:r>
            <a:r>
              <a:rPr lang="en-US" sz="2300" dirty="0" smtClean="0">
                <a:solidFill>
                  <a:srgbClr val="C00000"/>
                </a:solidFill>
              </a:rPr>
              <a:t>f(z)|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] = O</a:t>
            </a:r>
            <a:r>
              <a:rPr lang="en-US" sz="2300" dirty="0" smtClean="0">
                <a:solidFill>
                  <a:srgbClr val="C00000"/>
                </a:solidFill>
              </a:rPr>
              <a:t>(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30000" dirty="0" smtClean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)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[AMS96]: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C00000"/>
                </a:solidFill>
              </a:rPr>
              <a:t>F(x) = (g</a:t>
            </a:r>
            <a:r>
              <a:rPr lang="en-US" sz="2600" baseline="-25000" dirty="0">
                <a:solidFill>
                  <a:srgbClr val="C00000"/>
                </a:solidFill>
              </a:rPr>
              <a:t>1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g</a:t>
            </a:r>
            <a:r>
              <a:rPr lang="en-US" sz="2600" baseline="-25000" dirty="0">
                <a:solidFill>
                  <a:srgbClr val="C00000"/>
                </a:solidFill>
              </a:rPr>
              <a:t>2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 … </a:t>
            </a:r>
            <a:r>
              <a:rPr lang="en-US" sz="2600" dirty="0" err="1">
                <a:solidFill>
                  <a:srgbClr val="C00000"/>
                </a:solidFill>
              </a:rPr>
              <a:t>g</a:t>
            </a:r>
            <a:r>
              <a:rPr lang="en-US" sz="2600" baseline="-25000" dirty="0" err="1">
                <a:solidFill>
                  <a:srgbClr val="C00000"/>
                </a:solidFill>
              </a:rPr>
              <a:t>k</a:t>
            </a:r>
            <a:r>
              <a:rPr lang="en-US" sz="2600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 err="1">
                <a:solidFill>
                  <a:srgbClr val="C00000"/>
                </a:solidFill>
              </a:rPr>
              <a:t>x</a:t>
            </a:r>
            <a:r>
              <a:rPr lang="en-US" sz="2600" dirty="0">
                <a:solidFill>
                  <a:srgbClr val="C00000"/>
                </a:solidFill>
              </a:rPr>
              <a:t>) / √</a:t>
            </a:r>
            <a:r>
              <a:rPr lang="en-US" sz="2600" dirty="0" smtClean="0">
                <a:solidFill>
                  <a:srgbClr val="C00000"/>
                </a:solidFill>
              </a:rPr>
              <a:t>k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achieves</a:t>
            </a:r>
            <a:r>
              <a:rPr lang="en-US" dirty="0"/>
              <a:t>: 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</a:t>
            </a:r>
            <a:r>
              <a:rPr lang="en-US" dirty="0"/>
              <a:t>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sym typeface="Symbol"/>
              </a:rPr>
              <a:t>-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z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</a:rPr>
              <a:t>2 </a:t>
            </a:r>
            <a:r>
              <a:rPr lang="en-US" dirty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latin typeface="GillSans"/>
              </a:rPr>
              <a:t>2</a:t>
            </a:r>
            <a:r>
              <a:rPr lang="en-US" dirty="0" smtClean="0"/>
              <a:t> 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/>
              <a:t>h</a:t>
            </a:r>
            <a:r>
              <a:rPr lang="en-US" dirty="0" smtClean="0"/>
              <a:t>ence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= (1±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/>
          </a:p>
          <a:p>
            <a:r>
              <a:rPr lang="en-US" dirty="0" smtClean="0"/>
              <a:t>Not yet what we wanted: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analysis needs to use higher moments</a:t>
            </a:r>
          </a:p>
          <a:p>
            <a:r>
              <a:rPr lang="en-US" dirty="0" smtClean="0"/>
              <a:t>On the other hand,  </a:t>
            </a:r>
            <a:r>
              <a:rPr lang="en-US" dirty="0" smtClean="0">
                <a:solidFill>
                  <a:srgbClr val="0070C0"/>
                </a:solidFill>
              </a:rPr>
              <a:t>[AMS96]</a:t>
            </a:r>
            <a:r>
              <a:rPr lang="en-US" dirty="0" smtClean="0"/>
              <a:t> Lemma uses 4-wise independence only</a:t>
            </a:r>
          </a:p>
          <a:p>
            <a:pPr lvl="1"/>
            <a:r>
              <a:rPr lang="en-US" dirty="0" smtClean="0"/>
              <a:t>Need only </a:t>
            </a:r>
            <a:r>
              <a:rPr lang="en-US" dirty="0" smtClean="0">
                <a:solidFill>
                  <a:srgbClr val="C00000"/>
                </a:solidFill>
              </a:rPr>
              <a:t>O(k*log n)</a:t>
            </a:r>
            <a:r>
              <a:rPr lang="en-US" dirty="0" smtClean="0"/>
              <a:t> random bits to define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44638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002110"/>
          </a:xfrm>
        </p:spPr>
        <p:txBody>
          <a:bodyPr/>
          <a:lstStyle/>
          <a:p>
            <a:r>
              <a:rPr lang="en-US" dirty="0" smtClean="0"/>
              <a:t>Better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08438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As before:</a:t>
            </a:r>
            <a:r>
              <a:rPr lang="en-US" sz="2400" dirty="0" smtClean="0">
                <a:solidFill>
                  <a:srgbClr val="C00000"/>
                </a:solidFill>
              </a:rPr>
              <a:t> F(x) = (g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 … 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err="1" smtClean="0">
                <a:solidFill>
                  <a:srgbClr val="C00000"/>
                </a:solidFill>
              </a:rPr>
              <a:t>x</a:t>
            </a:r>
            <a:r>
              <a:rPr lang="en-US" sz="2400" dirty="0" smtClean="0">
                <a:solidFill>
                  <a:srgbClr val="C00000"/>
                </a:solidFill>
              </a:rPr>
              <a:t>) / √k</a:t>
            </a:r>
          </a:p>
          <a:p>
            <a:pPr marL="274320" lvl="1">
              <a:spcBef>
                <a:spcPts val="580"/>
              </a:spcBef>
              <a:buClr>
                <a:schemeClr val="accent1"/>
              </a:buClr>
            </a:pPr>
            <a:r>
              <a:rPr lang="en-US" sz="2400" dirty="0">
                <a:solidFill>
                  <a:schemeClr val="tx1"/>
                </a:solidFill>
              </a:rPr>
              <a:t>Want to prove: when </a:t>
            </a:r>
            <a:r>
              <a:rPr lang="en-US" sz="2400" dirty="0">
                <a:solidFill>
                  <a:srgbClr val="C00000"/>
                </a:solidFill>
              </a:rPr>
              <a:t>k=O(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400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* log 1/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/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F(x)-F(y)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</a:rPr>
              <a:t>= (1±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x-y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200" dirty="0"/>
              <a:t>with </a:t>
            </a:r>
            <a:r>
              <a:rPr lang="en-US" sz="2200" dirty="0">
                <a:solidFill>
                  <a:srgbClr val="C00000"/>
                </a:solidFill>
              </a:rPr>
              <a:t>1-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</a:t>
            </a:r>
            <a:r>
              <a:rPr lang="en-US" sz="2200" dirty="0">
                <a:sym typeface="Symbol"/>
              </a:rPr>
              <a:t> probability</a:t>
            </a:r>
            <a:r>
              <a:rPr lang="en-US" sz="2200" dirty="0"/>
              <a:t> </a:t>
            </a:r>
            <a:endParaRPr lang="en-US" sz="2200" dirty="0">
              <a:latin typeface="GillSans"/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Then, set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=1/n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and apply union bound over all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pairs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(</a:t>
            </a:r>
            <a:r>
              <a:rPr lang="en-US" sz="2200" dirty="0" err="1">
                <a:solidFill>
                  <a:srgbClr val="C00000"/>
                </a:solidFill>
                <a:sym typeface="Symbol"/>
              </a:rPr>
              <a:t>x,y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)</a:t>
            </a:r>
            <a:endParaRPr lang="en-US" sz="2200" dirty="0" smtClean="0"/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Again, ok to prove 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F(z)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C00000"/>
                </a:solidFill>
              </a:rPr>
              <a:t>= (1±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400" dirty="0" smtClean="0"/>
              <a:t>for fixed </a:t>
            </a:r>
            <a:r>
              <a:rPr lang="en-US" sz="2400" dirty="0" smtClean="0">
                <a:solidFill>
                  <a:srgbClr val="C00000"/>
                </a:solidFill>
              </a:rPr>
              <a:t>z=x-y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rgbClr val="0070C0"/>
                </a:solidFill>
              </a:rPr>
              <a:t>Fact</a:t>
            </a:r>
            <a:r>
              <a:rPr lang="en-US" sz="2400" dirty="0" smtClean="0"/>
              <a:t>: the distribution of a </a:t>
            </a:r>
            <a:r>
              <a:rPr lang="en-US" sz="2400" dirty="0" smtClean="0">
                <a:solidFill>
                  <a:srgbClr val="C00000"/>
                </a:solidFill>
              </a:rPr>
              <a:t>d</a:t>
            </a:r>
            <a:r>
              <a:rPr lang="en-US" sz="2400" dirty="0" smtClean="0"/>
              <a:t>-dimensional </a:t>
            </a:r>
            <a:r>
              <a:rPr lang="en-US" sz="2400" dirty="0"/>
              <a:t>G</a:t>
            </a:r>
            <a:r>
              <a:rPr lang="en-US" sz="2400" dirty="0" smtClean="0"/>
              <a:t>aussian variable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is centrally symmetric (invariant under rotation)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err="1" smtClean="0"/>
              <a:t>Wlog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z=(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,0,0…)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24000" y="57912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24000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" y="57912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990600" y="5181600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698206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164806" y="5153619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)/2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Better Analysis (continued)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/>
              <a:lstStyle/>
              <a:p>
                <a:r>
                  <a:rPr lang="en-US" dirty="0" smtClean="0"/>
                  <a:t>Wlog,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z=(1,0,0…0)</a:t>
                </a:r>
              </a:p>
              <a:p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F(z)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*∑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/>
                  <a:t>, where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</a:t>
                </a:r>
                <a:r>
                  <a:rPr lang="en-US" dirty="0" err="1" smtClean="0"/>
                  <a:t>iid</a:t>
                </a:r>
                <a:r>
                  <a:rPr lang="en-US" dirty="0" smtClean="0"/>
                  <a:t> Gaussian variable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>
                    <a:solidFill>
                      <a:srgbClr val="C00000"/>
                    </a:solidFill>
                  </a:rPr>
                  <a:t>2 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called chi-squared distribution with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dirty="0" smtClean="0"/>
                  <a:t> degrees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Fact:</a:t>
                </a:r>
                <a:r>
                  <a:rPr lang="en-US" dirty="0" smtClean="0"/>
                  <a:t> chi-squared very well concentrated: 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>
                    <a:solidFill>
                      <a:srgbClr val="C00000"/>
                    </a:solidFill>
                  </a:rPr>
                  <a:t>*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=(</a:t>
                </a:r>
                <a:r>
                  <a:rPr lang="en-US" dirty="0">
                    <a:solidFill>
                      <a:srgbClr val="C00000"/>
                    </a:solidFill>
                  </a:rPr>
                  <a:t>1±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with probability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rgbClr val="C00000"/>
                            </a:solidFill>
                            <a:sym typeface="Symbol"/>
                          </a:rPr>
                          <m:t>Ω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𝜀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𝑘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)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=1−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𝛿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>
                    <a:solidFill>
                      <a:srgbClr val="C00000"/>
                    </a:solidFill>
                  </a:rPr>
                  <a:t>k=O(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-2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* log 1/</a:t>
                </a:r>
                <a:r>
                  <a:rPr lang="en-US" dirty="0">
                    <a:solidFill>
                      <a:srgbClr val="C00000"/>
                    </a:solidFill>
                  </a:rPr>
                  <a:t>)</a:t>
                </a:r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 cstate="print"/>
                <a:stretch>
                  <a:fillRect l="-784" t="-1200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Reduction: conclusion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ym typeface="Symbol"/>
                  </a:rPr>
                  <a:t>Embedding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F: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d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k</a:t>
                </a:r>
                <a:r>
                  <a:rPr lang="en-US" dirty="0" smtClean="0">
                    <a:sym typeface="Symbol"/>
                  </a:rPr>
                  <a:t>, for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k=O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*log n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)</a:t>
                </a:r>
                <a:r>
                  <a:rPr lang="en-US" dirty="0" smtClean="0">
                    <a:sym typeface="Symbol"/>
                  </a:rPr>
                  <a:t>,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preserves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distances between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n</a:t>
                </a:r>
                <a:r>
                  <a:rPr lang="en-US" dirty="0" smtClean="0">
                    <a:sym typeface="Symbol"/>
                  </a:rPr>
                  <a:t> points up to </a:t>
                </a:r>
                <a:r>
                  <a:rPr lang="en-US" dirty="0">
                    <a:solidFill>
                      <a:srgbClr val="C00000"/>
                    </a:solidFill>
                  </a:rPr>
                  <a:t>(1+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) </a:t>
                </a:r>
                <a:r>
                  <a:rPr lang="en-US" dirty="0" smtClean="0">
                    <a:sym typeface="Symbol"/>
                  </a:rPr>
                  <a:t>distortion (</a:t>
                </a:r>
                <a:r>
                  <a:rPr lang="en-US" dirty="0" err="1" smtClean="0">
                    <a:sym typeface="Symbol"/>
                  </a:rPr>
                  <a:t>whp</a:t>
                </a:r>
                <a:r>
                  <a:rPr lang="en-US" dirty="0" smtClean="0">
                    <a:sym typeface="Symbol"/>
                  </a:rPr>
                  <a:t>)</a:t>
                </a:r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F</a:t>
                </a:r>
                <a:r>
                  <a:rPr lang="en-US" dirty="0" smtClean="0">
                    <a:sym typeface="Symbol"/>
                  </a:rPr>
                  <a:t> is oblivious, linear</a:t>
                </a:r>
                <a:endParaRPr lang="en-US" dirty="0" smtClean="0"/>
              </a:p>
              <a:p>
                <a:r>
                  <a:rPr lang="en-US" dirty="0" smtClean="0"/>
                  <a:t>Can we do similar dimension reduction in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1 </a:t>
                </a:r>
                <a:r>
                  <a:rPr lang="en-US" dirty="0" smtClean="0">
                    <a:sym typeface="Symbol"/>
                  </a:rPr>
                  <a:t>?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Turns out NO: for any distortion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D&gt;1</a:t>
                </a:r>
                <a:r>
                  <a:rPr lang="en-US" dirty="0" smtClean="0"/>
                  <a:t>, exists set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S</a:t>
                </a:r>
                <a:r>
                  <a:rPr lang="en-US" dirty="0" smtClean="0"/>
                  <a:t> of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n</a:t>
                </a:r>
                <a:r>
                  <a:rPr lang="en-US" dirty="0" smtClean="0"/>
                  <a:t> points requiring dimension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l-GR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Ω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[BC03,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LN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04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</a:t>
                </a:r>
              </a:p>
              <a:p>
                <a:r>
                  <a:rPr lang="en-US" dirty="0" smtClean="0"/>
                  <a:t>OPEN: can one obtain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 dimension ?</a:t>
                </a:r>
              </a:p>
              <a:p>
                <a:pPr lvl="1"/>
                <a:r>
                  <a:rPr lang="en-US" dirty="0" smtClean="0"/>
                  <a:t>Known upper bounds: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O(n/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for 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1+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[NR10], </a:t>
                </a:r>
                <a:r>
                  <a:rPr lang="en-US" dirty="0" smtClean="0">
                    <a:sym typeface="Symbol"/>
                  </a:rPr>
                  <a:t>and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O(n/D)</a:t>
                </a:r>
                <a:r>
                  <a:rPr lang="en-US" dirty="0" smtClean="0">
                    <a:sym typeface="Symbol"/>
                  </a:rPr>
                  <a:t> for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D&gt;1</a:t>
                </a:r>
                <a:r>
                  <a:rPr lang="en-US" dirty="0" smtClean="0">
                    <a:sym typeface="Symbol"/>
                  </a:rPr>
                  <a:t> 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[ANN10]</a:t>
                </a:r>
                <a:endParaRPr lang="en-US" dirty="0">
                  <a:solidFill>
                    <a:srgbClr val="0070C0"/>
                  </a:solidFill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Modified goal: embed into </a:t>
                </a:r>
                <a:r>
                  <a:rPr lang="en-US" i="1" dirty="0" smtClean="0">
                    <a:sym typeface="Symbol"/>
                  </a:rPr>
                  <a:t>another norm </a:t>
                </a:r>
                <a:r>
                  <a:rPr lang="en-US" dirty="0" smtClean="0">
                    <a:sym typeface="Symbol"/>
                  </a:rPr>
                  <a:t>of low dimension?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Don’t know, but can do something else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 cstate="print"/>
                <a:stretch>
                  <a:fillRect l="-471" t="-1200" r="-157" b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83471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F:</a:t>
            </a:r>
            <a:r>
              <a:rPr lang="en-US" dirty="0">
                <a:solidFill>
                  <a:srgbClr val="A50021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</a:p>
          <a:p>
            <a:r>
              <a:rPr lang="en-US" dirty="0" smtClean="0">
                <a:sym typeface="Symbol"/>
              </a:rPr>
              <a:t>Arbitrary computation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C: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+</a:t>
            </a:r>
            <a:endParaRPr lang="en-US" baseline="-25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Cons: </a:t>
            </a:r>
          </a:p>
          <a:p>
            <a:pPr lvl="2"/>
            <a:r>
              <a:rPr lang="en-US" dirty="0" smtClean="0">
                <a:sym typeface="Symbol"/>
              </a:rPr>
              <a:t>No/little structure (e.g.,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(F,C) </a:t>
            </a:r>
            <a:r>
              <a:rPr lang="en-US" dirty="0" smtClean="0">
                <a:sym typeface="Symbol"/>
              </a:rPr>
              <a:t>not metric)</a:t>
            </a:r>
          </a:p>
          <a:p>
            <a:pPr lvl="1"/>
            <a:r>
              <a:rPr lang="en-US" dirty="0" smtClean="0">
                <a:sym typeface="Symbol"/>
              </a:rPr>
              <a:t>Pros:</a:t>
            </a:r>
          </a:p>
          <a:p>
            <a:pPr lvl="2"/>
            <a:r>
              <a:rPr lang="en-US" dirty="0" smtClean="0">
                <a:sym typeface="Symbol"/>
              </a:rPr>
              <a:t>May achieve better distortion (approximation)</a:t>
            </a:r>
          </a:p>
          <a:p>
            <a:pPr lvl="2"/>
            <a:r>
              <a:rPr lang="en-US" dirty="0" smtClean="0"/>
              <a:t>Smaller “dimension”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r>
              <a:rPr lang="en-US" dirty="0" smtClean="0"/>
              <a:t>Sketch</a:t>
            </a:r>
            <a:r>
              <a:rPr lang="en-US" dirty="0" smtClean="0">
                <a:solidFill>
                  <a:srgbClr val="C00000"/>
                </a:solidFill>
              </a:rPr>
              <a:t> F </a:t>
            </a:r>
            <a:r>
              <a:rPr lang="en-US" dirty="0" smtClean="0"/>
              <a:t>: “functional compression scheme”</a:t>
            </a:r>
          </a:p>
          <a:p>
            <a:pPr lvl="1"/>
            <a:r>
              <a:rPr lang="en-US" dirty="0" smtClean="0"/>
              <a:t>for estimating distances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lmost all </a:t>
            </a:r>
            <a:r>
              <a:rPr lang="en-US" dirty="0" err="1" smtClean="0"/>
              <a:t>lossy</a:t>
            </a:r>
            <a:r>
              <a:rPr lang="en-US" dirty="0" smtClean="0"/>
              <a:t> (</a:t>
            </a:r>
            <a:r>
              <a:rPr lang="en-US" dirty="0">
                <a:solidFill>
                  <a:srgbClr val="C00000"/>
                </a:solidFill>
              </a:rPr>
              <a:t>(1+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</a:t>
            </a:r>
            <a:r>
              <a:rPr lang="en-US" dirty="0" smtClean="0">
                <a:sym typeface="Symbol"/>
              </a:rPr>
              <a:t>distortion or more) and randomized</a:t>
            </a:r>
            <a:endParaRPr lang="en-US" dirty="0" smtClean="0"/>
          </a:p>
          <a:p>
            <a:r>
              <a:rPr lang="en-US" dirty="0" smtClean="0"/>
              <a:t>E.g.: a sketch still good enough for computing diameter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105400" y="0"/>
            <a:ext cx="2667000" cy="1600200"/>
          </a:xfrm>
          <a:custGeom>
            <a:avLst/>
            <a:gdLst>
              <a:gd name="connsiteX0" fmla="*/ 635000 w 2616200"/>
              <a:gd name="connsiteY0" fmla="*/ 228600 h 2374900"/>
              <a:gd name="connsiteX1" fmla="*/ 635000 w 2616200"/>
              <a:gd name="connsiteY1" fmla="*/ 228600 h 2374900"/>
              <a:gd name="connsiteX2" fmla="*/ 444500 w 2616200"/>
              <a:gd name="connsiteY2" fmla="*/ 533400 h 2374900"/>
              <a:gd name="connsiteX3" fmla="*/ 368300 w 2616200"/>
              <a:gd name="connsiteY3" fmla="*/ 660400 h 2374900"/>
              <a:gd name="connsiteX4" fmla="*/ 317500 w 2616200"/>
              <a:gd name="connsiteY4" fmla="*/ 774700 h 2374900"/>
              <a:gd name="connsiteX5" fmla="*/ 279400 w 2616200"/>
              <a:gd name="connsiteY5" fmla="*/ 850900 h 2374900"/>
              <a:gd name="connsiteX6" fmla="*/ 266700 w 2616200"/>
              <a:gd name="connsiteY6" fmla="*/ 901700 h 2374900"/>
              <a:gd name="connsiteX7" fmla="*/ 228600 w 2616200"/>
              <a:gd name="connsiteY7" fmla="*/ 990600 h 2374900"/>
              <a:gd name="connsiteX8" fmla="*/ 215900 w 2616200"/>
              <a:gd name="connsiteY8" fmla="*/ 1028700 h 2374900"/>
              <a:gd name="connsiteX9" fmla="*/ 152400 w 2616200"/>
              <a:gd name="connsiteY9" fmla="*/ 1155700 h 2374900"/>
              <a:gd name="connsiteX10" fmla="*/ 114300 w 2616200"/>
              <a:gd name="connsiteY10" fmla="*/ 1282700 h 2374900"/>
              <a:gd name="connsiteX11" fmla="*/ 63500 w 2616200"/>
              <a:gd name="connsiteY11" fmla="*/ 1384300 h 2374900"/>
              <a:gd name="connsiteX12" fmla="*/ 38100 w 2616200"/>
              <a:gd name="connsiteY12" fmla="*/ 1498600 h 2374900"/>
              <a:gd name="connsiteX13" fmla="*/ 25400 w 2616200"/>
              <a:gd name="connsiteY13" fmla="*/ 1536700 h 2374900"/>
              <a:gd name="connsiteX14" fmla="*/ 0 w 2616200"/>
              <a:gd name="connsiteY14" fmla="*/ 1663700 h 2374900"/>
              <a:gd name="connsiteX15" fmla="*/ 12700 w 2616200"/>
              <a:gd name="connsiteY15" fmla="*/ 1854200 h 2374900"/>
              <a:gd name="connsiteX16" fmla="*/ 63500 w 2616200"/>
              <a:gd name="connsiteY16" fmla="*/ 1993900 h 2374900"/>
              <a:gd name="connsiteX17" fmla="*/ 177800 w 2616200"/>
              <a:gd name="connsiteY17" fmla="*/ 2171700 h 2374900"/>
              <a:gd name="connsiteX18" fmla="*/ 508000 w 2616200"/>
              <a:gd name="connsiteY18" fmla="*/ 2311400 h 2374900"/>
              <a:gd name="connsiteX19" fmla="*/ 660400 w 2616200"/>
              <a:gd name="connsiteY19" fmla="*/ 2362200 h 2374900"/>
              <a:gd name="connsiteX20" fmla="*/ 736600 w 2616200"/>
              <a:gd name="connsiteY20" fmla="*/ 2374900 h 2374900"/>
              <a:gd name="connsiteX21" fmla="*/ 1447800 w 2616200"/>
              <a:gd name="connsiteY21" fmla="*/ 2362200 h 2374900"/>
              <a:gd name="connsiteX22" fmla="*/ 1574800 w 2616200"/>
              <a:gd name="connsiteY22" fmla="*/ 2349500 h 2374900"/>
              <a:gd name="connsiteX23" fmla="*/ 1803400 w 2616200"/>
              <a:gd name="connsiteY23" fmla="*/ 2336800 h 2374900"/>
              <a:gd name="connsiteX24" fmla="*/ 1905000 w 2616200"/>
              <a:gd name="connsiteY24" fmla="*/ 2286000 h 2374900"/>
              <a:gd name="connsiteX25" fmla="*/ 1955800 w 2616200"/>
              <a:gd name="connsiteY25" fmla="*/ 2222500 h 2374900"/>
              <a:gd name="connsiteX26" fmla="*/ 1993900 w 2616200"/>
              <a:gd name="connsiteY26" fmla="*/ 2184400 h 2374900"/>
              <a:gd name="connsiteX27" fmla="*/ 2044700 w 2616200"/>
              <a:gd name="connsiteY27" fmla="*/ 2070100 h 2374900"/>
              <a:gd name="connsiteX28" fmla="*/ 2209800 w 2616200"/>
              <a:gd name="connsiteY28" fmla="*/ 1828800 h 2374900"/>
              <a:gd name="connsiteX29" fmla="*/ 2286000 w 2616200"/>
              <a:gd name="connsiteY29" fmla="*/ 1701800 h 2374900"/>
              <a:gd name="connsiteX30" fmla="*/ 2463800 w 2616200"/>
              <a:gd name="connsiteY30" fmla="*/ 1473200 h 2374900"/>
              <a:gd name="connsiteX31" fmla="*/ 2527300 w 2616200"/>
              <a:gd name="connsiteY31" fmla="*/ 1346200 h 2374900"/>
              <a:gd name="connsiteX32" fmla="*/ 2565400 w 2616200"/>
              <a:gd name="connsiteY32" fmla="*/ 1282700 h 2374900"/>
              <a:gd name="connsiteX33" fmla="*/ 2603500 w 2616200"/>
              <a:gd name="connsiteY33" fmla="*/ 1143000 h 2374900"/>
              <a:gd name="connsiteX34" fmla="*/ 2616200 w 2616200"/>
              <a:gd name="connsiteY34" fmla="*/ 1104900 h 2374900"/>
              <a:gd name="connsiteX35" fmla="*/ 2565400 w 2616200"/>
              <a:gd name="connsiteY35" fmla="*/ 812800 h 2374900"/>
              <a:gd name="connsiteX36" fmla="*/ 2451100 w 2616200"/>
              <a:gd name="connsiteY36" fmla="*/ 609600 h 2374900"/>
              <a:gd name="connsiteX37" fmla="*/ 2387600 w 2616200"/>
              <a:gd name="connsiteY37" fmla="*/ 508000 h 2374900"/>
              <a:gd name="connsiteX38" fmla="*/ 2298700 w 2616200"/>
              <a:gd name="connsiteY38" fmla="*/ 406400 h 2374900"/>
              <a:gd name="connsiteX39" fmla="*/ 2184400 w 2616200"/>
              <a:gd name="connsiteY39" fmla="*/ 292100 h 2374900"/>
              <a:gd name="connsiteX40" fmla="*/ 1943100 w 2616200"/>
              <a:gd name="connsiteY40" fmla="*/ 88900 h 2374900"/>
              <a:gd name="connsiteX41" fmla="*/ 1828800 w 2616200"/>
              <a:gd name="connsiteY41" fmla="*/ 50800 h 2374900"/>
              <a:gd name="connsiteX42" fmla="*/ 1790700 w 2616200"/>
              <a:gd name="connsiteY42" fmla="*/ 38100 h 2374900"/>
              <a:gd name="connsiteX43" fmla="*/ 1727200 w 2616200"/>
              <a:gd name="connsiteY43" fmla="*/ 12700 h 2374900"/>
              <a:gd name="connsiteX44" fmla="*/ 1638300 w 2616200"/>
              <a:gd name="connsiteY44" fmla="*/ 0 h 2374900"/>
              <a:gd name="connsiteX45" fmla="*/ 1320800 w 2616200"/>
              <a:gd name="connsiteY45" fmla="*/ 12700 h 2374900"/>
              <a:gd name="connsiteX46" fmla="*/ 1206500 w 2616200"/>
              <a:gd name="connsiteY46" fmla="*/ 50800 h 2374900"/>
              <a:gd name="connsiteX47" fmla="*/ 1104900 w 2616200"/>
              <a:gd name="connsiteY47" fmla="*/ 76200 h 2374900"/>
              <a:gd name="connsiteX48" fmla="*/ 952500 w 2616200"/>
              <a:gd name="connsiteY48" fmla="*/ 152400 h 2374900"/>
              <a:gd name="connsiteX49" fmla="*/ 838200 w 2616200"/>
              <a:gd name="connsiteY49" fmla="*/ 190500 h 2374900"/>
              <a:gd name="connsiteX50" fmla="*/ 723900 w 2616200"/>
              <a:gd name="connsiteY50" fmla="*/ 228600 h 2374900"/>
              <a:gd name="connsiteX51" fmla="*/ 635000 w 2616200"/>
              <a:gd name="connsiteY51" fmla="*/ 2286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16200" h="2374900">
                <a:moveTo>
                  <a:pt x="635000" y="228600"/>
                </a:moveTo>
                <a:lnTo>
                  <a:pt x="635000" y="228600"/>
                </a:lnTo>
                <a:cubicBezTo>
                  <a:pt x="416212" y="534903"/>
                  <a:pt x="582342" y="282778"/>
                  <a:pt x="444500" y="533400"/>
                </a:cubicBezTo>
                <a:cubicBezTo>
                  <a:pt x="420708" y="576658"/>
                  <a:pt x="392504" y="617371"/>
                  <a:pt x="368300" y="660400"/>
                </a:cubicBezTo>
                <a:cubicBezTo>
                  <a:pt x="271916" y="831750"/>
                  <a:pt x="363833" y="670450"/>
                  <a:pt x="317500" y="774700"/>
                </a:cubicBezTo>
                <a:cubicBezTo>
                  <a:pt x="305966" y="800650"/>
                  <a:pt x="289947" y="824533"/>
                  <a:pt x="279400" y="850900"/>
                </a:cubicBezTo>
                <a:cubicBezTo>
                  <a:pt x="272918" y="867106"/>
                  <a:pt x="271495" y="884917"/>
                  <a:pt x="266700" y="901700"/>
                </a:cubicBezTo>
                <a:cubicBezTo>
                  <a:pt x="249681" y="961268"/>
                  <a:pt x="257629" y="922867"/>
                  <a:pt x="228600" y="990600"/>
                </a:cubicBezTo>
                <a:cubicBezTo>
                  <a:pt x="223327" y="1002905"/>
                  <a:pt x="221510" y="1016545"/>
                  <a:pt x="215900" y="1028700"/>
                </a:cubicBezTo>
                <a:cubicBezTo>
                  <a:pt x="196066" y="1071674"/>
                  <a:pt x="163879" y="1109783"/>
                  <a:pt x="152400" y="1155700"/>
                </a:cubicBezTo>
                <a:cubicBezTo>
                  <a:pt x="141269" y="1200223"/>
                  <a:pt x="132852" y="1239413"/>
                  <a:pt x="114300" y="1282700"/>
                </a:cubicBezTo>
                <a:cubicBezTo>
                  <a:pt x="99385" y="1317503"/>
                  <a:pt x="80433" y="1350433"/>
                  <a:pt x="63500" y="1384300"/>
                </a:cubicBezTo>
                <a:cubicBezTo>
                  <a:pt x="55033" y="1422400"/>
                  <a:pt x="47566" y="1460736"/>
                  <a:pt x="38100" y="1498600"/>
                </a:cubicBezTo>
                <a:cubicBezTo>
                  <a:pt x="34853" y="1511587"/>
                  <a:pt x="28410" y="1523656"/>
                  <a:pt x="25400" y="1536700"/>
                </a:cubicBezTo>
                <a:cubicBezTo>
                  <a:pt x="15692" y="1578766"/>
                  <a:pt x="8467" y="1621367"/>
                  <a:pt x="0" y="1663700"/>
                </a:cubicBezTo>
                <a:cubicBezTo>
                  <a:pt x="4233" y="1727200"/>
                  <a:pt x="682" y="1791704"/>
                  <a:pt x="12700" y="1854200"/>
                </a:cubicBezTo>
                <a:cubicBezTo>
                  <a:pt x="22057" y="1902858"/>
                  <a:pt x="44272" y="1948233"/>
                  <a:pt x="63500" y="1993900"/>
                </a:cubicBezTo>
                <a:cubicBezTo>
                  <a:pt x="92700" y="2063249"/>
                  <a:pt x="121833" y="2120397"/>
                  <a:pt x="177800" y="2171700"/>
                </a:cubicBezTo>
                <a:cubicBezTo>
                  <a:pt x="293053" y="2277348"/>
                  <a:pt x="329914" y="2240166"/>
                  <a:pt x="508000" y="2311400"/>
                </a:cubicBezTo>
                <a:cubicBezTo>
                  <a:pt x="573500" y="2337600"/>
                  <a:pt x="585560" y="2344929"/>
                  <a:pt x="660400" y="2362200"/>
                </a:cubicBezTo>
                <a:cubicBezTo>
                  <a:pt x="685491" y="2367990"/>
                  <a:pt x="711200" y="2370667"/>
                  <a:pt x="736600" y="2374900"/>
                </a:cubicBezTo>
                <a:lnTo>
                  <a:pt x="1447800" y="2362200"/>
                </a:lnTo>
                <a:cubicBezTo>
                  <a:pt x="1490325" y="2360911"/>
                  <a:pt x="1532364" y="2352531"/>
                  <a:pt x="1574800" y="2349500"/>
                </a:cubicBezTo>
                <a:cubicBezTo>
                  <a:pt x="1650924" y="2344063"/>
                  <a:pt x="1727200" y="2341033"/>
                  <a:pt x="1803400" y="2336800"/>
                </a:cubicBezTo>
                <a:cubicBezTo>
                  <a:pt x="1843773" y="2323342"/>
                  <a:pt x="1869010" y="2317991"/>
                  <a:pt x="1905000" y="2286000"/>
                </a:cubicBezTo>
                <a:cubicBezTo>
                  <a:pt x="1925260" y="2267991"/>
                  <a:pt x="1937950" y="2242900"/>
                  <a:pt x="1955800" y="2222500"/>
                </a:cubicBezTo>
                <a:cubicBezTo>
                  <a:pt x="1967627" y="2208983"/>
                  <a:pt x="1981200" y="2197100"/>
                  <a:pt x="1993900" y="2184400"/>
                </a:cubicBezTo>
                <a:cubicBezTo>
                  <a:pt x="2010833" y="2146300"/>
                  <a:pt x="2024607" y="2106633"/>
                  <a:pt x="2044700" y="2070100"/>
                </a:cubicBezTo>
                <a:cubicBezTo>
                  <a:pt x="2144419" y="1888792"/>
                  <a:pt x="2109616" y="1979076"/>
                  <a:pt x="2209800" y="1828800"/>
                </a:cubicBezTo>
                <a:cubicBezTo>
                  <a:pt x="2237185" y="1787723"/>
                  <a:pt x="2256715" y="1741545"/>
                  <a:pt x="2286000" y="1701800"/>
                </a:cubicBezTo>
                <a:cubicBezTo>
                  <a:pt x="2429407" y="1507176"/>
                  <a:pt x="2349096" y="1671325"/>
                  <a:pt x="2463800" y="1473200"/>
                </a:cubicBezTo>
                <a:cubicBezTo>
                  <a:pt x="2487514" y="1432239"/>
                  <a:pt x="2505027" y="1387962"/>
                  <a:pt x="2527300" y="1346200"/>
                </a:cubicBezTo>
                <a:cubicBezTo>
                  <a:pt x="2538916" y="1324420"/>
                  <a:pt x="2555186" y="1305172"/>
                  <a:pt x="2565400" y="1282700"/>
                </a:cubicBezTo>
                <a:cubicBezTo>
                  <a:pt x="2595673" y="1216100"/>
                  <a:pt x="2587124" y="1208505"/>
                  <a:pt x="2603500" y="1143000"/>
                </a:cubicBezTo>
                <a:cubicBezTo>
                  <a:pt x="2606747" y="1130013"/>
                  <a:pt x="2611967" y="1117600"/>
                  <a:pt x="2616200" y="1104900"/>
                </a:cubicBezTo>
                <a:cubicBezTo>
                  <a:pt x="2607367" y="990077"/>
                  <a:pt x="2613549" y="917123"/>
                  <a:pt x="2565400" y="812800"/>
                </a:cubicBezTo>
                <a:cubicBezTo>
                  <a:pt x="2532833" y="742239"/>
                  <a:pt x="2490258" y="676727"/>
                  <a:pt x="2451100" y="609600"/>
                </a:cubicBezTo>
                <a:cubicBezTo>
                  <a:pt x="2430977" y="575103"/>
                  <a:pt x="2415840" y="536240"/>
                  <a:pt x="2387600" y="508000"/>
                </a:cubicBezTo>
                <a:cubicBezTo>
                  <a:pt x="2237872" y="358272"/>
                  <a:pt x="2500264" y="623469"/>
                  <a:pt x="2298700" y="406400"/>
                </a:cubicBezTo>
                <a:cubicBezTo>
                  <a:pt x="2262036" y="366916"/>
                  <a:pt x="2222500" y="330200"/>
                  <a:pt x="2184400" y="292100"/>
                </a:cubicBezTo>
                <a:cubicBezTo>
                  <a:pt x="2124584" y="232284"/>
                  <a:pt x="2010106" y="111235"/>
                  <a:pt x="1943100" y="88900"/>
                </a:cubicBezTo>
                <a:lnTo>
                  <a:pt x="1828800" y="50800"/>
                </a:lnTo>
                <a:cubicBezTo>
                  <a:pt x="1816100" y="46567"/>
                  <a:pt x="1803129" y="43072"/>
                  <a:pt x="1790700" y="38100"/>
                </a:cubicBezTo>
                <a:cubicBezTo>
                  <a:pt x="1769533" y="29633"/>
                  <a:pt x="1749317" y="18229"/>
                  <a:pt x="1727200" y="12700"/>
                </a:cubicBezTo>
                <a:cubicBezTo>
                  <a:pt x="1698160" y="5440"/>
                  <a:pt x="1667933" y="4233"/>
                  <a:pt x="1638300" y="0"/>
                </a:cubicBezTo>
                <a:cubicBezTo>
                  <a:pt x="1532467" y="4233"/>
                  <a:pt x="1426483" y="5654"/>
                  <a:pt x="1320800" y="12700"/>
                </a:cubicBezTo>
                <a:cubicBezTo>
                  <a:pt x="1229809" y="18766"/>
                  <a:pt x="1284436" y="24821"/>
                  <a:pt x="1206500" y="50800"/>
                </a:cubicBezTo>
                <a:cubicBezTo>
                  <a:pt x="1173382" y="61839"/>
                  <a:pt x="1138767" y="67733"/>
                  <a:pt x="1104900" y="76200"/>
                </a:cubicBezTo>
                <a:cubicBezTo>
                  <a:pt x="1041499" y="118467"/>
                  <a:pt x="1055098" y="112501"/>
                  <a:pt x="952500" y="152400"/>
                </a:cubicBezTo>
                <a:cubicBezTo>
                  <a:pt x="915070" y="166956"/>
                  <a:pt x="877162" y="180760"/>
                  <a:pt x="838200" y="190500"/>
                </a:cubicBezTo>
                <a:cubicBezTo>
                  <a:pt x="716462" y="220934"/>
                  <a:pt x="867371" y="180776"/>
                  <a:pt x="723900" y="228600"/>
                </a:cubicBezTo>
                <a:cubicBezTo>
                  <a:pt x="707341" y="234120"/>
                  <a:pt x="649817" y="228600"/>
                  <a:pt x="635000" y="22860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02300" y="102235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88100" y="52670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7681" y="65087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48450" y="2801342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48450" y="4572000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648450" y="3797300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849139" y="34154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3786189">
            <a:off x="5787147" y="1676945"/>
            <a:ext cx="3272589" cy="487957"/>
          </a:xfrm>
          <a:custGeom>
            <a:avLst/>
            <a:gdLst>
              <a:gd name="connsiteX0" fmla="*/ 0 w 4546600"/>
              <a:gd name="connsiteY0" fmla="*/ 660400 h 673100"/>
              <a:gd name="connsiteX1" fmla="*/ 127000 w 4546600"/>
              <a:gd name="connsiteY1" fmla="*/ 571500 h 673100"/>
              <a:gd name="connsiteX2" fmla="*/ 177800 w 4546600"/>
              <a:gd name="connsiteY2" fmla="*/ 520700 h 673100"/>
              <a:gd name="connsiteX3" fmla="*/ 254000 w 4546600"/>
              <a:gd name="connsiteY3" fmla="*/ 457200 h 673100"/>
              <a:gd name="connsiteX4" fmla="*/ 304800 w 4546600"/>
              <a:gd name="connsiteY4" fmla="*/ 393700 h 673100"/>
              <a:gd name="connsiteX5" fmla="*/ 457200 w 4546600"/>
              <a:gd name="connsiteY5" fmla="*/ 254000 h 673100"/>
              <a:gd name="connsiteX6" fmla="*/ 495300 w 4546600"/>
              <a:gd name="connsiteY6" fmla="*/ 228600 h 673100"/>
              <a:gd name="connsiteX7" fmla="*/ 584200 w 4546600"/>
              <a:gd name="connsiteY7" fmla="*/ 165100 h 673100"/>
              <a:gd name="connsiteX8" fmla="*/ 622300 w 4546600"/>
              <a:gd name="connsiteY8" fmla="*/ 152400 h 673100"/>
              <a:gd name="connsiteX9" fmla="*/ 660400 w 4546600"/>
              <a:gd name="connsiteY9" fmla="*/ 114300 h 673100"/>
              <a:gd name="connsiteX10" fmla="*/ 711200 w 4546600"/>
              <a:gd name="connsiteY10" fmla="*/ 88900 h 673100"/>
              <a:gd name="connsiteX11" fmla="*/ 787400 w 4546600"/>
              <a:gd name="connsiteY11" fmla="*/ 50800 h 673100"/>
              <a:gd name="connsiteX12" fmla="*/ 838200 w 4546600"/>
              <a:gd name="connsiteY12" fmla="*/ 25400 h 673100"/>
              <a:gd name="connsiteX13" fmla="*/ 1054100 w 4546600"/>
              <a:gd name="connsiteY13" fmla="*/ 12700 h 673100"/>
              <a:gd name="connsiteX14" fmla="*/ 1409700 w 4546600"/>
              <a:gd name="connsiteY14" fmla="*/ 0 h 673100"/>
              <a:gd name="connsiteX15" fmla="*/ 2057400 w 4546600"/>
              <a:gd name="connsiteY15" fmla="*/ 12700 h 673100"/>
              <a:gd name="connsiteX16" fmla="*/ 2120900 w 4546600"/>
              <a:gd name="connsiteY16" fmla="*/ 25400 h 673100"/>
              <a:gd name="connsiteX17" fmla="*/ 2197100 w 4546600"/>
              <a:gd name="connsiteY17" fmla="*/ 38100 h 673100"/>
              <a:gd name="connsiteX18" fmla="*/ 2247900 w 4546600"/>
              <a:gd name="connsiteY18" fmla="*/ 50800 h 673100"/>
              <a:gd name="connsiteX19" fmla="*/ 2527300 w 4546600"/>
              <a:gd name="connsiteY19" fmla="*/ 76200 h 673100"/>
              <a:gd name="connsiteX20" fmla="*/ 2667000 w 4546600"/>
              <a:gd name="connsiteY20" fmla="*/ 101600 h 673100"/>
              <a:gd name="connsiteX21" fmla="*/ 2857500 w 4546600"/>
              <a:gd name="connsiteY21" fmla="*/ 127000 h 673100"/>
              <a:gd name="connsiteX22" fmla="*/ 2908300 w 4546600"/>
              <a:gd name="connsiteY22" fmla="*/ 139700 h 673100"/>
              <a:gd name="connsiteX23" fmla="*/ 3009900 w 4546600"/>
              <a:gd name="connsiteY23" fmla="*/ 165100 h 673100"/>
              <a:gd name="connsiteX24" fmla="*/ 3136900 w 4546600"/>
              <a:gd name="connsiteY24" fmla="*/ 177800 h 673100"/>
              <a:gd name="connsiteX25" fmla="*/ 3213100 w 4546600"/>
              <a:gd name="connsiteY25" fmla="*/ 203200 h 673100"/>
              <a:gd name="connsiteX26" fmla="*/ 3251200 w 4546600"/>
              <a:gd name="connsiteY26" fmla="*/ 215900 h 673100"/>
              <a:gd name="connsiteX27" fmla="*/ 3441700 w 4546600"/>
              <a:gd name="connsiteY27" fmla="*/ 254000 h 673100"/>
              <a:gd name="connsiteX28" fmla="*/ 3543300 w 4546600"/>
              <a:gd name="connsiteY28" fmla="*/ 292100 h 673100"/>
              <a:gd name="connsiteX29" fmla="*/ 3581400 w 4546600"/>
              <a:gd name="connsiteY29" fmla="*/ 304800 h 673100"/>
              <a:gd name="connsiteX30" fmla="*/ 3657600 w 4546600"/>
              <a:gd name="connsiteY30" fmla="*/ 317500 h 673100"/>
              <a:gd name="connsiteX31" fmla="*/ 3708400 w 4546600"/>
              <a:gd name="connsiteY31" fmla="*/ 342900 h 673100"/>
              <a:gd name="connsiteX32" fmla="*/ 3797300 w 4546600"/>
              <a:gd name="connsiteY32" fmla="*/ 381000 h 673100"/>
              <a:gd name="connsiteX33" fmla="*/ 3873500 w 4546600"/>
              <a:gd name="connsiteY33" fmla="*/ 431800 h 673100"/>
              <a:gd name="connsiteX34" fmla="*/ 3962400 w 4546600"/>
              <a:gd name="connsiteY34" fmla="*/ 469900 h 673100"/>
              <a:gd name="connsiteX35" fmla="*/ 4038600 w 4546600"/>
              <a:gd name="connsiteY35" fmla="*/ 520700 h 673100"/>
              <a:gd name="connsiteX36" fmla="*/ 4114800 w 4546600"/>
              <a:gd name="connsiteY36" fmla="*/ 558800 h 673100"/>
              <a:gd name="connsiteX37" fmla="*/ 4152900 w 4546600"/>
              <a:gd name="connsiteY37" fmla="*/ 571500 h 673100"/>
              <a:gd name="connsiteX38" fmla="*/ 4191000 w 4546600"/>
              <a:gd name="connsiteY38" fmla="*/ 596900 h 673100"/>
              <a:gd name="connsiteX39" fmla="*/ 4241800 w 4546600"/>
              <a:gd name="connsiteY39" fmla="*/ 609600 h 673100"/>
              <a:gd name="connsiteX40" fmla="*/ 4394200 w 4546600"/>
              <a:gd name="connsiteY40" fmla="*/ 635000 h 673100"/>
              <a:gd name="connsiteX41" fmla="*/ 4495800 w 4546600"/>
              <a:gd name="connsiteY41" fmla="*/ 660400 h 673100"/>
              <a:gd name="connsiteX42" fmla="*/ 4546600 w 4546600"/>
              <a:gd name="connsiteY42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46600" h="673100">
                <a:moveTo>
                  <a:pt x="0" y="660400"/>
                </a:moveTo>
                <a:cubicBezTo>
                  <a:pt x="28720" y="641253"/>
                  <a:pt x="96911" y="597828"/>
                  <a:pt x="127000" y="571500"/>
                </a:cubicBezTo>
                <a:cubicBezTo>
                  <a:pt x="145022" y="555731"/>
                  <a:pt x="159618" y="536285"/>
                  <a:pt x="177800" y="520700"/>
                </a:cubicBezTo>
                <a:cubicBezTo>
                  <a:pt x="245431" y="462730"/>
                  <a:pt x="187942" y="532694"/>
                  <a:pt x="254000" y="457200"/>
                </a:cubicBezTo>
                <a:cubicBezTo>
                  <a:pt x="271850" y="436800"/>
                  <a:pt x="286483" y="413682"/>
                  <a:pt x="304800" y="393700"/>
                </a:cubicBezTo>
                <a:cubicBezTo>
                  <a:pt x="362230" y="331049"/>
                  <a:pt x="393728" y="301604"/>
                  <a:pt x="457200" y="254000"/>
                </a:cubicBezTo>
                <a:cubicBezTo>
                  <a:pt x="469411" y="244842"/>
                  <a:pt x="482880" y="237472"/>
                  <a:pt x="495300" y="228600"/>
                </a:cubicBezTo>
                <a:cubicBezTo>
                  <a:pt x="508723" y="219012"/>
                  <a:pt x="564247" y="175077"/>
                  <a:pt x="584200" y="165100"/>
                </a:cubicBezTo>
                <a:cubicBezTo>
                  <a:pt x="596174" y="159113"/>
                  <a:pt x="609600" y="156633"/>
                  <a:pt x="622300" y="152400"/>
                </a:cubicBezTo>
                <a:cubicBezTo>
                  <a:pt x="635000" y="139700"/>
                  <a:pt x="645785" y="124739"/>
                  <a:pt x="660400" y="114300"/>
                </a:cubicBezTo>
                <a:cubicBezTo>
                  <a:pt x="675806" y="103296"/>
                  <a:pt x="694762" y="98293"/>
                  <a:pt x="711200" y="88900"/>
                </a:cubicBezTo>
                <a:cubicBezTo>
                  <a:pt x="833232" y="19168"/>
                  <a:pt x="670976" y="100696"/>
                  <a:pt x="787400" y="50800"/>
                </a:cubicBezTo>
                <a:cubicBezTo>
                  <a:pt x="804801" y="43342"/>
                  <a:pt x="819458" y="28077"/>
                  <a:pt x="838200" y="25400"/>
                </a:cubicBezTo>
                <a:cubicBezTo>
                  <a:pt x="909567" y="15205"/>
                  <a:pt x="982080" y="15901"/>
                  <a:pt x="1054100" y="12700"/>
                </a:cubicBezTo>
                <a:lnTo>
                  <a:pt x="1409700" y="0"/>
                </a:lnTo>
                <a:lnTo>
                  <a:pt x="2057400" y="12700"/>
                </a:lnTo>
                <a:cubicBezTo>
                  <a:pt x="2078972" y="13470"/>
                  <a:pt x="2099662" y="21539"/>
                  <a:pt x="2120900" y="25400"/>
                </a:cubicBezTo>
                <a:cubicBezTo>
                  <a:pt x="2146235" y="30006"/>
                  <a:pt x="2171850" y="33050"/>
                  <a:pt x="2197100" y="38100"/>
                </a:cubicBezTo>
                <a:cubicBezTo>
                  <a:pt x="2214216" y="41523"/>
                  <a:pt x="2230648" y="48146"/>
                  <a:pt x="2247900" y="50800"/>
                </a:cubicBezTo>
                <a:cubicBezTo>
                  <a:pt x="2323081" y="62366"/>
                  <a:pt x="2459291" y="70969"/>
                  <a:pt x="2527300" y="76200"/>
                </a:cubicBezTo>
                <a:cubicBezTo>
                  <a:pt x="2624830" y="100582"/>
                  <a:pt x="2530484" y="78847"/>
                  <a:pt x="2667000" y="101600"/>
                </a:cubicBezTo>
                <a:cubicBezTo>
                  <a:pt x="2824827" y="127905"/>
                  <a:pt x="2605332" y="101783"/>
                  <a:pt x="2857500" y="127000"/>
                </a:cubicBezTo>
                <a:cubicBezTo>
                  <a:pt x="2874433" y="131233"/>
                  <a:pt x="2891517" y="134905"/>
                  <a:pt x="2908300" y="139700"/>
                </a:cubicBezTo>
                <a:cubicBezTo>
                  <a:pt x="2964393" y="155727"/>
                  <a:pt x="2937280" y="155417"/>
                  <a:pt x="3009900" y="165100"/>
                </a:cubicBezTo>
                <a:cubicBezTo>
                  <a:pt x="3052071" y="170723"/>
                  <a:pt x="3094567" y="173567"/>
                  <a:pt x="3136900" y="177800"/>
                </a:cubicBezTo>
                <a:lnTo>
                  <a:pt x="3213100" y="203200"/>
                </a:lnTo>
                <a:cubicBezTo>
                  <a:pt x="3225800" y="207433"/>
                  <a:pt x="3237995" y="213699"/>
                  <a:pt x="3251200" y="215900"/>
                </a:cubicBezTo>
                <a:cubicBezTo>
                  <a:pt x="3315039" y="226540"/>
                  <a:pt x="3379335" y="236181"/>
                  <a:pt x="3441700" y="254000"/>
                </a:cubicBezTo>
                <a:cubicBezTo>
                  <a:pt x="3482057" y="265531"/>
                  <a:pt x="3500357" y="275996"/>
                  <a:pt x="3543300" y="292100"/>
                </a:cubicBezTo>
                <a:cubicBezTo>
                  <a:pt x="3555835" y="296800"/>
                  <a:pt x="3568332" y="301896"/>
                  <a:pt x="3581400" y="304800"/>
                </a:cubicBezTo>
                <a:cubicBezTo>
                  <a:pt x="3606537" y="310386"/>
                  <a:pt x="3632200" y="313267"/>
                  <a:pt x="3657600" y="317500"/>
                </a:cubicBezTo>
                <a:cubicBezTo>
                  <a:pt x="3674533" y="325967"/>
                  <a:pt x="3690999" y="335442"/>
                  <a:pt x="3708400" y="342900"/>
                </a:cubicBezTo>
                <a:cubicBezTo>
                  <a:pt x="3769712" y="369177"/>
                  <a:pt x="3727099" y="338879"/>
                  <a:pt x="3797300" y="381000"/>
                </a:cubicBezTo>
                <a:cubicBezTo>
                  <a:pt x="3823477" y="396706"/>
                  <a:pt x="3844540" y="422147"/>
                  <a:pt x="3873500" y="431800"/>
                </a:cubicBezTo>
                <a:cubicBezTo>
                  <a:pt x="3912915" y="444938"/>
                  <a:pt x="3923166" y="446360"/>
                  <a:pt x="3962400" y="469900"/>
                </a:cubicBezTo>
                <a:cubicBezTo>
                  <a:pt x="3988577" y="485606"/>
                  <a:pt x="4009640" y="511047"/>
                  <a:pt x="4038600" y="520700"/>
                </a:cubicBezTo>
                <a:cubicBezTo>
                  <a:pt x="4134365" y="552622"/>
                  <a:pt x="4016323" y="509561"/>
                  <a:pt x="4114800" y="558800"/>
                </a:cubicBezTo>
                <a:cubicBezTo>
                  <a:pt x="4126774" y="564787"/>
                  <a:pt x="4140926" y="565513"/>
                  <a:pt x="4152900" y="571500"/>
                </a:cubicBezTo>
                <a:cubicBezTo>
                  <a:pt x="4166552" y="578326"/>
                  <a:pt x="4176971" y="590887"/>
                  <a:pt x="4191000" y="596900"/>
                </a:cubicBezTo>
                <a:cubicBezTo>
                  <a:pt x="4207043" y="603776"/>
                  <a:pt x="4224627" y="606478"/>
                  <a:pt x="4241800" y="609600"/>
                </a:cubicBezTo>
                <a:cubicBezTo>
                  <a:pt x="4358897" y="630890"/>
                  <a:pt x="4296424" y="612436"/>
                  <a:pt x="4394200" y="635000"/>
                </a:cubicBezTo>
                <a:cubicBezTo>
                  <a:pt x="4428215" y="642850"/>
                  <a:pt x="4461933" y="651933"/>
                  <a:pt x="4495800" y="660400"/>
                </a:cubicBezTo>
                <a:lnTo>
                  <a:pt x="4546600" y="6731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3816447">
            <a:off x="4607741" y="2448912"/>
            <a:ext cx="3357518" cy="506659"/>
          </a:xfrm>
          <a:custGeom>
            <a:avLst/>
            <a:gdLst>
              <a:gd name="connsiteX0" fmla="*/ 0 w 5461000"/>
              <a:gd name="connsiteY0" fmla="*/ 0 h 1435100"/>
              <a:gd name="connsiteX1" fmla="*/ 38100 w 5461000"/>
              <a:gd name="connsiteY1" fmla="*/ 76200 h 1435100"/>
              <a:gd name="connsiteX2" fmla="*/ 50800 w 5461000"/>
              <a:gd name="connsiteY2" fmla="*/ 114300 h 1435100"/>
              <a:gd name="connsiteX3" fmla="*/ 88900 w 5461000"/>
              <a:gd name="connsiteY3" fmla="*/ 139700 h 1435100"/>
              <a:gd name="connsiteX4" fmla="*/ 177800 w 5461000"/>
              <a:gd name="connsiteY4" fmla="*/ 266700 h 1435100"/>
              <a:gd name="connsiteX5" fmla="*/ 254000 w 5461000"/>
              <a:gd name="connsiteY5" fmla="*/ 342900 h 1435100"/>
              <a:gd name="connsiteX6" fmla="*/ 330200 w 5461000"/>
              <a:gd name="connsiteY6" fmla="*/ 431800 h 1435100"/>
              <a:gd name="connsiteX7" fmla="*/ 431800 w 5461000"/>
              <a:gd name="connsiteY7" fmla="*/ 495300 h 1435100"/>
              <a:gd name="connsiteX8" fmla="*/ 558800 w 5461000"/>
              <a:gd name="connsiteY8" fmla="*/ 596900 h 1435100"/>
              <a:gd name="connsiteX9" fmla="*/ 800100 w 5461000"/>
              <a:gd name="connsiteY9" fmla="*/ 749300 h 1435100"/>
              <a:gd name="connsiteX10" fmla="*/ 1079500 w 5461000"/>
              <a:gd name="connsiteY10" fmla="*/ 939800 h 1435100"/>
              <a:gd name="connsiteX11" fmla="*/ 1346200 w 5461000"/>
              <a:gd name="connsiteY11" fmla="*/ 1117600 h 1435100"/>
              <a:gd name="connsiteX12" fmla="*/ 1651000 w 5461000"/>
              <a:gd name="connsiteY12" fmla="*/ 1257300 h 1435100"/>
              <a:gd name="connsiteX13" fmla="*/ 1905000 w 5461000"/>
              <a:gd name="connsiteY13" fmla="*/ 1371600 h 1435100"/>
              <a:gd name="connsiteX14" fmla="*/ 1993900 w 5461000"/>
              <a:gd name="connsiteY14" fmla="*/ 1397000 h 1435100"/>
              <a:gd name="connsiteX15" fmla="*/ 2184400 w 5461000"/>
              <a:gd name="connsiteY15" fmla="*/ 1435100 h 1435100"/>
              <a:gd name="connsiteX16" fmla="*/ 2679700 w 5461000"/>
              <a:gd name="connsiteY16" fmla="*/ 1422400 h 1435100"/>
              <a:gd name="connsiteX17" fmla="*/ 2882900 w 5461000"/>
              <a:gd name="connsiteY17" fmla="*/ 1397000 h 1435100"/>
              <a:gd name="connsiteX18" fmla="*/ 3098800 w 5461000"/>
              <a:gd name="connsiteY18" fmla="*/ 1384300 h 1435100"/>
              <a:gd name="connsiteX19" fmla="*/ 3187700 w 5461000"/>
              <a:gd name="connsiteY19" fmla="*/ 1371600 h 1435100"/>
              <a:gd name="connsiteX20" fmla="*/ 3276600 w 5461000"/>
              <a:gd name="connsiteY20" fmla="*/ 1346200 h 1435100"/>
              <a:gd name="connsiteX21" fmla="*/ 3479800 w 5461000"/>
              <a:gd name="connsiteY21" fmla="*/ 1320800 h 1435100"/>
              <a:gd name="connsiteX22" fmla="*/ 3543300 w 5461000"/>
              <a:gd name="connsiteY22" fmla="*/ 1308100 h 1435100"/>
              <a:gd name="connsiteX23" fmla="*/ 3619500 w 5461000"/>
              <a:gd name="connsiteY23" fmla="*/ 1295400 h 1435100"/>
              <a:gd name="connsiteX24" fmla="*/ 3733800 w 5461000"/>
              <a:gd name="connsiteY24" fmla="*/ 1244600 h 1435100"/>
              <a:gd name="connsiteX25" fmla="*/ 3848100 w 5461000"/>
              <a:gd name="connsiteY25" fmla="*/ 1219200 h 1435100"/>
              <a:gd name="connsiteX26" fmla="*/ 3975100 w 5461000"/>
              <a:gd name="connsiteY26" fmla="*/ 1168400 h 1435100"/>
              <a:gd name="connsiteX27" fmla="*/ 4013200 w 5461000"/>
              <a:gd name="connsiteY27" fmla="*/ 1155700 h 1435100"/>
              <a:gd name="connsiteX28" fmla="*/ 4064000 w 5461000"/>
              <a:gd name="connsiteY28" fmla="*/ 1130300 h 1435100"/>
              <a:gd name="connsiteX29" fmla="*/ 4127500 w 5461000"/>
              <a:gd name="connsiteY29" fmla="*/ 1104900 h 1435100"/>
              <a:gd name="connsiteX30" fmla="*/ 4165600 w 5461000"/>
              <a:gd name="connsiteY30" fmla="*/ 1092200 h 1435100"/>
              <a:gd name="connsiteX31" fmla="*/ 4216400 w 5461000"/>
              <a:gd name="connsiteY31" fmla="*/ 1066800 h 1435100"/>
              <a:gd name="connsiteX32" fmla="*/ 4292600 w 5461000"/>
              <a:gd name="connsiteY32" fmla="*/ 1016000 h 1435100"/>
              <a:gd name="connsiteX33" fmla="*/ 4368800 w 5461000"/>
              <a:gd name="connsiteY33" fmla="*/ 977900 h 1435100"/>
              <a:gd name="connsiteX34" fmla="*/ 4419600 w 5461000"/>
              <a:gd name="connsiteY34" fmla="*/ 952500 h 1435100"/>
              <a:gd name="connsiteX35" fmla="*/ 4495800 w 5461000"/>
              <a:gd name="connsiteY35" fmla="*/ 901700 h 1435100"/>
              <a:gd name="connsiteX36" fmla="*/ 4546600 w 5461000"/>
              <a:gd name="connsiteY36" fmla="*/ 876300 h 1435100"/>
              <a:gd name="connsiteX37" fmla="*/ 4635500 w 5461000"/>
              <a:gd name="connsiteY37" fmla="*/ 825500 h 1435100"/>
              <a:gd name="connsiteX38" fmla="*/ 4724400 w 5461000"/>
              <a:gd name="connsiteY38" fmla="*/ 787400 h 1435100"/>
              <a:gd name="connsiteX39" fmla="*/ 4762500 w 5461000"/>
              <a:gd name="connsiteY39" fmla="*/ 762000 h 1435100"/>
              <a:gd name="connsiteX40" fmla="*/ 4813300 w 5461000"/>
              <a:gd name="connsiteY40" fmla="*/ 736600 h 1435100"/>
              <a:gd name="connsiteX41" fmla="*/ 4889500 w 5461000"/>
              <a:gd name="connsiteY41" fmla="*/ 685800 h 1435100"/>
              <a:gd name="connsiteX42" fmla="*/ 4978400 w 5461000"/>
              <a:gd name="connsiteY42" fmla="*/ 647700 h 1435100"/>
              <a:gd name="connsiteX43" fmla="*/ 5016500 w 5461000"/>
              <a:gd name="connsiteY43" fmla="*/ 609600 h 1435100"/>
              <a:gd name="connsiteX44" fmla="*/ 5054600 w 5461000"/>
              <a:gd name="connsiteY44" fmla="*/ 584200 h 1435100"/>
              <a:gd name="connsiteX45" fmla="*/ 5130800 w 5461000"/>
              <a:gd name="connsiteY45" fmla="*/ 508000 h 1435100"/>
              <a:gd name="connsiteX46" fmla="*/ 5181600 w 5461000"/>
              <a:gd name="connsiteY46" fmla="*/ 482600 h 1435100"/>
              <a:gd name="connsiteX47" fmla="*/ 5219700 w 5461000"/>
              <a:gd name="connsiteY47" fmla="*/ 457200 h 1435100"/>
              <a:gd name="connsiteX48" fmla="*/ 5308600 w 5461000"/>
              <a:gd name="connsiteY48" fmla="*/ 419100 h 1435100"/>
              <a:gd name="connsiteX49" fmla="*/ 5422900 w 5461000"/>
              <a:gd name="connsiteY49" fmla="*/ 355600 h 1435100"/>
              <a:gd name="connsiteX50" fmla="*/ 5461000 w 5461000"/>
              <a:gd name="connsiteY50" fmla="*/ 317500 h 143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461000" h="1435100">
                <a:moveTo>
                  <a:pt x="0" y="0"/>
                </a:moveTo>
                <a:cubicBezTo>
                  <a:pt x="12700" y="25400"/>
                  <a:pt x="26566" y="50250"/>
                  <a:pt x="38100" y="76200"/>
                </a:cubicBezTo>
                <a:cubicBezTo>
                  <a:pt x="43537" y="88433"/>
                  <a:pt x="42437" y="103847"/>
                  <a:pt x="50800" y="114300"/>
                </a:cubicBezTo>
                <a:cubicBezTo>
                  <a:pt x="60335" y="126219"/>
                  <a:pt x="76200" y="131233"/>
                  <a:pt x="88900" y="139700"/>
                </a:cubicBezTo>
                <a:cubicBezTo>
                  <a:pt x="124984" y="199839"/>
                  <a:pt x="129109" y="213140"/>
                  <a:pt x="177800" y="266700"/>
                </a:cubicBezTo>
                <a:cubicBezTo>
                  <a:pt x="201963" y="293279"/>
                  <a:pt x="229635" y="316505"/>
                  <a:pt x="254000" y="342900"/>
                </a:cubicBezTo>
                <a:cubicBezTo>
                  <a:pt x="280473" y="371579"/>
                  <a:pt x="300567" y="406400"/>
                  <a:pt x="330200" y="431800"/>
                </a:cubicBezTo>
                <a:cubicBezTo>
                  <a:pt x="360523" y="457791"/>
                  <a:pt x="399424" y="471917"/>
                  <a:pt x="431800" y="495300"/>
                </a:cubicBezTo>
                <a:cubicBezTo>
                  <a:pt x="475749" y="527041"/>
                  <a:pt x="514171" y="566121"/>
                  <a:pt x="558800" y="596900"/>
                </a:cubicBezTo>
                <a:cubicBezTo>
                  <a:pt x="637114" y="650910"/>
                  <a:pt x="732831" y="682031"/>
                  <a:pt x="800100" y="749300"/>
                </a:cubicBezTo>
                <a:cubicBezTo>
                  <a:pt x="1050730" y="999930"/>
                  <a:pt x="793963" y="775400"/>
                  <a:pt x="1079500" y="939800"/>
                </a:cubicBezTo>
                <a:cubicBezTo>
                  <a:pt x="1172094" y="993112"/>
                  <a:pt x="1250635" y="1069818"/>
                  <a:pt x="1346200" y="1117600"/>
                </a:cubicBezTo>
                <a:cubicBezTo>
                  <a:pt x="1723980" y="1306490"/>
                  <a:pt x="1275483" y="1086611"/>
                  <a:pt x="1651000" y="1257300"/>
                </a:cubicBezTo>
                <a:cubicBezTo>
                  <a:pt x="1811652" y="1330324"/>
                  <a:pt x="1740922" y="1313690"/>
                  <a:pt x="1905000" y="1371600"/>
                </a:cubicBezTo>
                <a:cubicBezTo>
                  <a:pt x="1934062" y="1381857"/>
                  <a:pt x="1964001" y="1389525"/>
                  <a:pt x="1993900" y="1397000"/>
                </a:cubicBezTo>
                <a:cubicBezTo>
                  <a:pt x="2086858" y="1420240"/>
                  <a:pt x="2100367" y="1421095"/>
                  <a:pt x="2184400" y="1435100"/>
                </a:cubicBezTo>
                <a:cubicBezTo>
                  <a:pt x="2349500" y="1430867"/>
                  <a:pt x="2514791" y="1431395"/>
                  <a:pt x="2679700" y="1422400"/>
                </a:cubicBezTo>
                <a:cubicBezTo>
                  <a:pt x="2747859" y="1418682"/>
                  <a:pt x="2814757" y="1401008"/>
                  <a:pt x="2882900" y="1397000"/>
                </a:cubicBezTo>
                <a:lnTo>
                  <a:pt x="3098800" y="1384300"/>
                </a:lnTo>
                <a:cubicBezTo>
                  <a:pt x="3128433" y="1380067"/>
                  <a:pt x="3158430" y="1377872"/>
                  <a:pt x="3187700" y="1371600"/>
                </a:cubicBezTo>
                <a:cubicBezTo>
                  <a:pt x="3217835" y="1365142"/>
                  <a:pt x="3246237" y="1351481"/>
                  <a:pt x="3276600" y="1346200"/>
                </a:cubicBezTo>
                <a:cubicBezTo>
                  <a:pt x="3343851" y="1334504"/>
                  <a:pt x="3412226" y="1330453"/>
                  <a:pt x="3479800" y="1320800"/>
                </a:cubicBezTo>
                <a:cubicBezTo>
                  <a:pt x="3501169" y="1317747"/>
                  <a:pt x="3522062" y="1311961"/>
                  <a:pt x="3543300" y="1308100"/>
                </a:cubicBezTo>
                <a:cubicBezTo>
                  <a:pt x="3568635" y="1303494"/>
                  <a:pt x="3594100" y="1299633"/>
                  <a:pt x="3619500" y="1295400"/>
                </a:cubicBezTo>
                <a:cubicBezTo>
                  <a:pt x="3671924" y="1260451"/>
                  <a:pt x="3657071" y="1265526"/>
                  <a:pt x="3733800" y="1244600"/>
                </a:cubicBezTo>
                <a:cubicBezTo>
                  <a:pt x="3771260" y="1234384"/>
                  <a:pt x="3811254" y="1232359"/>
                  <a:pt x="3848100" y="1219200"/>
                </a:cubicBezTo>
                <a:cubicBezTo>
                  <a:pt x="3891038" y="1203865"/>
                  <a:pt x="3931845" y="1182818"/>
                  <a:pt x="3975100" y="1168400"/>
                </a:cubicBezTo>
                <a:cubicBezTo>
                  <a:pt x="3987800" y="1164167"/>
                  <a:pt x="4000895" y="1160973"/>
                  <a:pt x="4013200" y="1155700"/>
                </a:cubicBezTo>
                <a:cubicBezTo>
                  <a:pt x="4030601" y="1148242"/>
                  <a:pt x="4046700" y="1137989"/>
                  <a:pt x="4064000" y="1130300"/>
                </a:cubicBezTo>
                <a:cubicBezTo>
                  <a:pt x="4084832" y="1121041"/>
                  <a:pt x="4106154" y="1112905"/>
                  <a:pt x="4127500" y="1104900"/>
                </a:cubicBezTo>
                <a:cubicBezTo>
                  <a:pt x="4140035" y="1100200"/>
                  <a:pt x="4153295" y="1097473"/>
                  <a:pt x="4165600" y="1092200"/>
                </a:cubicBezTo>
                <a:cubicBezTo>
                  <a:pt x="4183001" y="1084742"/>
                  <a:pt x="4200166" y="1076540"/>
                  <a:pt x="4216400" y="1066800"/>
                </a:cubicBezTo>
                <a:cubicBezTo>
                  <a:pt x="4242577" y="1051094"/>
                  <a:pt x="4263640" y="1025653"/>
                  <a:pt x="4292600" y="1016000"/>
                </a:cubicBezTo>
                <a:cubicBezTo>
                  <a:pt x="4362454" y="992715"/>
                  <a:pt x="4299866" y="1017291"/>
                  <a:pt x="4368800" y="977900"/>
                </a:cubicBezTo>
                <a:cubicBezTo>
                  <a:pt x="4385238" y="968507"/>
                  <a:pt x="4403366" y="962240"/>
                  <a:pt x="4419600" y="952500"/>
                </a:cubicBezTo>
                <a:cubicBezTo>
                  <a:pt x="4445777" y="936794"/>
                  <a:pt x="4468496" y="915352"/>
                  <a:pt x="4495800" y="901700"/>
                </a:cubicBezTo>
                <a:cubicBezTo>
                  <a:pt x="4512733" y="893233"/>
                  <a:pt x="4530162" y="885693"/>
                  <a:pt x="4546600" y="876300"/>
                </a:cubicBezTo>
                <a:cubicBezTo>
                  <a:pt x="4610373" y="839859"/>
                  <a:pt x="4558743" y="858396"/>
                  <a:pt x="4635500" y="825500"/>
                </a:cubicBezTo>
                <a:cubicBezTo>
                  <a:pt x="4706740" y="794968"/>
                  <a:pt x="4640159" y="835538"/>
                  <a:pt x="4724400" y="787400"/>
                </a:cubicBezTo>
                <a:cubicBezTo>
                  <a:pt x="4737652" y="779827"/>
                  <a:pt x="4749248" y="769573"/>
                  <a:pt x="4762500" y="762000"/>
                </a:cubicBezTo>
                <a:cubicBezTo>
                  <a:pt x="4778938" y="752607"/>
                  <a:pt x="4797066" y="746340"/>
                  <a:pt x="4813300" y="736600"/>
                </a:cubicBezTo>
                <a:cubicBezTo>
                  <a:pt x="4839477" y="720894"/>
                  <a:pt x="4862196" y="699452"/>
                  <a:pt x="4889500" y="685800"/>
                </a:cubicBezTo>
                <a:cubicBezTo>
                  <a:pt x="4952274" y="654413"/>
                  <a:pt x="4922339" y="666387"/>
                  <a:pt x="4978400" y="647700"/>
                </a:cubicBezTo>
                <a:cubicBezTo>
                  <a:pt x="4991100" y="635000"/>
                  <a:pt x="5002702" y="621098"/>
                  <a:pt x="5016500" y="609600"/>
                </a:cubicBezTo>
                <a:cubicBezTo>
                  <a:pt x="5028226" y="599829"/>
                  <a:pt x="5043192" y="594341"/>
                  <a:pt x="5054600" y="584200"/>
                </a:cubicBezTo>
                <a:cubicBezTo>
                  <a:pt x="5081448" y="560335"/>
                  <a:pt x="5098671" y="524064"/>
                  <a:pt x="5130800" y="508000"/>
                </a:cubicBezTo>
                <a:cubicBezTo>
                  <a:pt x="5147733" y="499533"/>
                  <a:pt x="5165162" y="491993"/>
                  <a:pt x="5181600" y="482600"/>
                </a:cubicBezTo>
                <a:cubicBezTo>
                  <a:pt x="5194852" y="475027"/>
                  <a:pt x="5206048" y="464026"/>
                  <a:pt x="5219700" y="457200"/>
                </a:cubicBezTo>
                <a:cubicBezTo>
                  <a:pt x="5324807" y="404646"/>
                  <a:pt x="5176464" y="498382"/>
                  <a:pt x="5308600" y="419100"/>
                </a:cubicBezTo>
                <a:cubicBezTo>
                  <a:pt x="5417773" y="353596"/>
                  <a:pt x="5346264" y="381145"/>
                  <a:pt x="5422900" y="355600"/>
                </a:cubicBezTo>
                <a:lnTo>
                  <a:pt x="5461000" y="3175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456881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27634" y="41021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rot="4393411">
            <a:off x="6329293" y="2183448"/>
            <a:ext cx="3578841" cy="508000"/>
          </a:xfrm>
          <a:custGeom>
            <a:avLst/>
            <a:gdLst>
              <a:gd name="connsiteX0" fmla="*/ 0 w 4584700"/>
              <a:gd name="connsiteY0" fmla="*/ 508000 h 508000"/>
              <a:gd name="connsiteX1" fmla="*/ 76200 w 4584700"/>
              <a:gd name="connsiteY1" fmla="*/ 482600 h 508000"/>
              <a:gd name="connsiteX2" fmla="*/ 152400 w 4584700"/>
              <a:gd name="connsiteY2" fmla="*/ 444500 h 508000"/>
              <a:gd name="connsiteX3" fmla="*/ 190500 w 4584700"/>
              <a:gd name="connsiteY3" fmla="*/ 431800 h 508000"/>
              <a:gd name="connsiteX4" fmla="*/ 254000 w 4584700"/>
              <a:gd name="connsiteY4" fmla="*/ 406400 h 508000"/>
              <a:gd name="connsiteX5" fmla="*/ 355600 w 4584700"/>
              <a:gd name="connsiteY5" fmla="*/ 393700 h 508000"/>
              <a:gd name="connsiteX6" fmla="*/ 406400 w 4584700"/>
              <a:gd name="connsiteY6" fmla="*/ 368300 h 508000"/>
              <a:gd name="connsiteX7" fmla="*/ 444500 w 4584700"/>
              <a:gd name="connsiteY7" fmla="*/ 355600 h 508000"/>
              <a:gd name="connsiteX8" fmla="*/ 571500 w 4584700"/>
              <a:gd name="connsiteY8" fmla="*/ 330200 h 508000"/>
              <a:gd name="connsiteX9" fmla="*/ 673100 w 4584700"/>
              <a:gd name="connsiteY9" fmla="*/ 304800 h 508000"/>
              <a:gd name="connsiteX10" fmla="*/ 736600 w 4584700"/>
              <a:gd name="connsiteY10" fmla="*/ 292100 h 508000"/>
              <a:gd name="connsiteX11" fmla="*/ 812800 w 4584700"/>
              <a:gd name="connsiteY11" fmla="*/ 254000 h 508000"/>
              <a:gd name="connsiteX12" fmla="*/ 876300 w 4584700"/>
              <a:gd name="connsiteY12" fmla="*/ 241300 h 508000"/>
              <a:gd name="connsiteX13" fmla="*/ 965200 w 4584700"/>
              <a:gd name="connsiteY13" fmla="*/ 203200 h 508000"/>
              <a:gd name="connsiteX14" fmla="*/ 1003300 w 4584700"/>
              <a:gd name="connsiteY14" fmla="*/ 190500 h 508000"/>
              <a:gd name="connsiteX15" fmla="*/ 1041400 w 4584700"/>
              <a:gd name="connsiteY15" fmla="*/ 165100 h 508000"/>
              <a:gd name="connsiteX16" fmla="*/ 1155700 w 4584700"/>
              <a:gd name="connsiteY16" fmla="*/ 152400 h 508000"/>
              <a:gd name="connsiteX17" fmla="*/ 1219200 w 4584700"/>
              <a:gd name="connsiteY17" fmla="*/ 139700 h 508000"/>
              <a:gd name="connsiteX18" fmla="*/ 1346200 w 4584700"/>
              <a:gd name="connsiteY18" fmla="*/ 101600 h 508000"/>
              <a:gd name="connsiteX19" fmla="*/ 1384300 w 4584700"/>
              <a:gd name="connsiteY19" fmla="*/ 88900 h 508000"/>
              <a:gd name="connsiteX20" fmla="*/ 1422400 w 4584700"/>
              <a:gd name="connsiteY20" fmla="*/ 76200 h 508000"/>
              <a:gd name="connsiteX21" fmla="*/ 1524000 w 4584700"/>
              <a:gd name="connsiteY21" fmla="*/ 63500 h 508000"/>
              <a:gd name="connsiteX22" fmla="*/ 1587500 w 4584700"/>
              <a:gd name="connsiteY22" fmla="*/ 50800 h 508000"/>
              <a:gd name="connsiteX23" fmla="*/ 1727200 w 4584700"/>
              <a:gd name="connsiteY23" fmla="*/ 38100 h 508000"/>
              <a:gd name="connsiteX24" fmla="*/ 1778000 w 4584700"/>
              <a:gd name="connsiteY24" fmla="*/ 25400 h 508000"/>
              <a:gd name="connsiteX25" fmla="*/ 2146300 w 4584700"/>
              <a:gd name="connsiteY25" fmla="*/ 0 h 508000"/>
              <a:gd name="connsiteX26" fmla="*/ 2768600 w 4584700"/>
              <a:gd name="connsiteY26" fmla="*/ 25400 h 508000"/>
              <a:gd name="connsiteX27" fmla="*/ 2882900 w 4584700"/>
              <a:gd name="connsiteY27" fmla="*/ 50800 h 508000"/>
              <a:gd name="connsiteX28" fmla="*/ 3009900 w 4584700"/>
              <a:gd name="connsiteY28" fmla="*/ 63500 h 508000"/>
              <a:gd name="connsiteX29" fmla="*/ 3086100 w 4584700"/>
              <a:gd name="connsiteY29" fmla="*/ 76200 h 508000"/>
              <a:gd name="connsiteX30" fmla="*/ 3454400 w 4584700"/>
              <a:gd name="connsiteY30" fmla="*/ 101600 h 508000"/>
              <a:gd name="connsiteX31" fmla="*/ 3505200 w 4584700"/>
              <a:gd name="connsiteY31" fmla="*/ 114300 h 508000"/>
              <a:gd name="connsiteX32" fmla="*/ 3543300 w 4584700"/>
              <a:gd name="connsiteY32" fmla="*/ 127000 h 508000"/>
              <a:gd name="connsiteX33" fmla="*/ 3619500 w 4584700"/>
              <a:gd name="connsiteY33" fmla="*/ 139700 h 508000"/>
              <a:gd name="connsiteX34" fmla="*/ 3708400 w 4584700"/>
              <a:gd name="connsiteY34" fmla="*/ 177800 h 508000"/>
              <a:gd name="connsiteX35" fmla="*/ 3784600 w 4584700"/>
              <a:gd name="connsiteY35" fmla="*/ 190500 h 508000"/>
              <a:gd name="connsiteX36" fmla="*/ 3822700 w 4584700"/>
              <a:gd name="connsiteY36" fmla="*/ 203200 h 508000"/>
              <a:gd name="connsiteX37" fmla="*/ 3962400 w 4584700"/>
              <a:gd name="connsiteY37" fmla="*/ 228600 h 508000"/>
              <a:gd name="connsiteX38" fmla="*/ 4038600 w 4584700"/>
              <a:gd name="connsiteY38" fmla="*/ 254000 h 508000"/>
              <a:gd name="connsiteX39" fmla="*/ 4089400 w 4584700"/>
              <a:gd name="connsiteY39" fmla="*/ 266700 h 508000"/>
              <a:gd name="connsiteX40" fmla="*/ 4127500 w 4584700"/>
              <a:gd name="connsiteY40" fmla="*/ 279400 h 508000"/>
              <a:gd name="connsiteX41" fmla="*/ 4305300 w 4584700"/>
              <a:gd name="connsiteY41" fmla="*/ 292100 h 508000"/>
              <a:gd name="connsiteX42" fmla="*/ 4343400 w 4584700"/>
              <a:gd name="connsiteY42" fmla="*/ 317500 h 508000"/>
              <a:gd name="connsiteX43" fmla="*/ 4406900 w 4584700"/>
              <a:gd name="connsiteY43" fmla="*/ 368300 h 508000"/>
              <a:gd name="connsiteX44" fmla="*/ 4584700 w 4584700"/>
              <a:gd name="connsiteY44" fmla="*/ 3937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584700" h="508000">
                <a:moveTo>
                  <a:pt x="0" y="508000"/>
                </a:moveTo>
                <a:cubicBezTo>
                  <a:pt x="25400" y="499533"/>
                  <a:pt x="51486" y="492898"/>
                  <a:pt x="76200" y="482600"/>
                </a:cubicBezTo>
                <a:cubicBezTo>
                  <a:pt x="102414" y="471678"/>
                  <a:pt x="126450" y="456034"/>
                  <a:pt x="152400" y="444500"/>
                </a:cubicBezTo>
                <a:cubicBezTo>
                  <a:pt x="164633" y="439063"/>
                  <a:pt x="177965" y="436500"/>
                  <a:pt x="190500" y="431800"/>
                </a:cubicBezTo>
                <a:cubicBezTo>
                  <a:pt x="211846" y="423795"/>
                  <a:pt x="231787" y="411526"/>
                  <a:pt x="254000" y="406400"/>
                </a:cubicBezTo>
                <a:cubicBezTo>
                  <a:pt x="287256" y="398725"/>
                  <a:pt x="321733" y="397933"/>
                  <a:pt x="355600" y="393700"/>
                </a:cubicBezTo>
                <a:cubicBezTo>
                  <a:pt x="372533" y="385233"/>
                  <a:pt x="388999" y="375758"/>
                  <a:pt x="406400" y="368300"/>
                </a:cubicBezTo>
                <a:cubicBezTo>
                  <a:pt x="418705" y="363027"/>
                  <a:pt x="431628" y="359278"/>
                  <a:pt x="444500" y="355600"/>
                </a:cubicBezTo>
                <a:cubicBezTo>
                  <a:pt x="503466" y="338753"/>
                  <a:pt x="502891" y="342674"/>
                  <a:pt x="571500" y="330200"/>
                </a:cubicBezTo>
                <a:cubicBezTo>
                  <a:pt x="743137" y="298993"/>
                  <a:pt x="555599" y="334175"/>
                  <a:pt x="673100" y="304800"/>
                </a:cubicBezTo>
                <a:cubicBezTo>
                  <a:pt x="694041" y="299565"/>
                  <a:pt x="715659" y="297335"/>
                  <a:pt x="736600" y="292100"/>
                </a:cubicBezTo>
                <a:cubicBezTo>
                  <a:pt x="854892" y="262527"/>
                  <a:pt x="688638" y="300561"/>
                  <a:pt x="812800" y="254000"/>
                </a:cubicBezTo>
                <a:cubicBezTo>
                  <a:pt x="833011" y="246421"/>
                  <a:pt x="855359" y="246535"/>
                  <a:pt x="876300" y="241300"/>
                </a:cubicBezTo>
                <a:cubicBezTo>
                  <a:pt x="923954" y="229386"/>
                  <a:pt x="914315" y="225008"/>
                  <a:pt x="965200" y="203200"/>
                </a:cubicBezTo>
                <a:cubicBezTo>
                  <a:pt x="977505" y="197927"/>
                  <a:pt x="991326" y="196487"/>
                  <a:pt x="1003300" y="190500"/>
                </a:cubicBezTo>
                <a:cubicBezTo>
                  <a:pt x="1016952" y="183674"/>
                  <a:pt x="1026592" y="168802"/>
                  <a:pt x="1041400" y="165100"/>
                </a:cubicBezTo>
                <a:cubicBezTo>
                  <a:pt x="1078590" y="155803"/>
                  <a:pt x="1117751" y="157821"/>
                  <a:pt x="1155700" y="152400"/>
                </a:cubicBezTo>
                <a:cubicBezTo>
                  <a:pt x="1177069" y="149347"/>
                  <a:pt x="1198128" y="144383"/>
                  <a:pt x="1219200" y="139700"/>
                </a:cubicBezTo>
                <a:cubicBezTo>
                  <a:pt x="1276781" y="126904"/>
                  <a:pt x="1282883" y="122706"/>
                  <a:pt x="1346200" y="101600"/>
                </a:cubicBezTo>
                <a:lnTo>
                  <a:pt x="1384300" y="88900"/>
                </a:lnTo>
                <a:cubicBezTo>
                  <a:pt x="1397000" y="84667"/>
                  <a:pt x="1409116" y="77860"/>
                  <a:pt x="1422400" y="76200"/>
                </a:cubicBezTo>
                <a:cubicBezTo>
                  <a:pt x="1456267" y="71967"/>
                  <a:pt x="1490267" y="68690"/>
                  <a:pt x="1524000" y="63500"/>
                </a:cubicBezTo>
                <a:cubicBezTo>
                  <a:pt x="1545335" y="60218"/>
                  <a:pt x="1566081" y="53477"/>
                  <a:pt x="1587500" y="50800"/>
                </a:cubicBezTo>
                <a:cubicBezTo>
                  <a:pt x="1633898" y="45000"/>
                  <a:pt x="1680633" y="42333"/>
                  <a:pt x="1727200" y="38100"/>
                </a:cubicBezTo>
                <a:cubicBezTo>
                  <a:pt x="1744133" y="33867"/>
                  <a:pt x="1760748" y="28054"/>
                  <a:pt x="1778000" y="25400"/>
                </a:cubicBezTo>
                <a:cubicBezTo>
                  <a:pt x="1894845" y="7424"/>
                  <a:pt x="2034705" y="5580"/>
                  <a:pt x="2146300" y="0"/>
                </a:cubicBezTo>
                <a:cubicBezTo>
                  <a:pt x="2277419" y="3973"/>
                  <a:pt x="2598682" y="9217"/>
                  <a:pt x="2768600" y="25400"/>
                </a:cubicBezTo>
                <a:cubicBezTo>
                  <a:pt x="2871486" y="35199"/>
                  <a:pt x="2793151" y="37979"/>
                  <a:pt x="2882900" y="50800"/>
                </a:cubicBezTo>
                <a:cubicBezTo>
                  <a:pt x="2925017" y="56817"/>
                  <a:pt x="2967684" y="58223"/>
                  <a:pt x="3009900" y="63500"/>
                </a:cubicBezTo>
                <a:cubicBezTo>
                  <a:pt x="3035452" y="66694"/>
                  <a:pt x="3060526" y="73191"/>
                  <a:pt x="3086100" y="76200"/>
                </a:cubicBezTo>
                <a:cubicBezTo>
                  <a:pt x="3208917" y="90649"/>
                  <a:pt x="3330719" y="94729"/>
                  <a:pt x="3454400" y="101600"/>
                </a:cubicBezTo>
                <a:cubicBezTo>
                  <a:pt x="3471333" y="105833"/>
                  <a:pt x="3488417" y="109505"/>
                  <a:pt x="3505200" y="114300"/>
                </a:cubicBezTo>
                <a:cubicBezTo>
                  <a:pt x="3518072" y="117978"/>
                  <a:pt x="3530232" y="124096"/>
                  <a:pt x="3543300" y="127000"/>
                </a:cubicBezTo>
                <a:cubicBezTo>
                  <a:pt x="3568437" y="132586"/>
                  <a:pt x="3594363" y="134114"/>
                  <a:pt x="3619500" y="139700"/>
                </a:cubicBezTo>
                <a:cubicBezTo>
                  <a:pt x="3709614" y="159725"/>
                  <a:pt x="3597468" y="144520"/>
                  <a:pt x="3708400" y="177800"/>
                </a:cubicBezTo>
                <a:cubicBezTo>
                  <a:pt x="3733064" y="185199"/>
                  <a:pt x="3759463" y="184914"/>
                  <a:pt x="3784600" y="190500"/>
                </a:cubicBezTo>
                <a:cubicBezTo>
                  <a:pt x="3797668" y="193404"/>
                  <a:pt x="3809573" y="200575"/>
                  <a:pt x="3822700" y="203200"/>
                </a:cubicBezTo>
                <a:cubicBezTo>
                  <a:pt x="3921090" y="222878"/>
                  <a:pt x="3887101" y="206010"/>
                  <a:pt x="3962400" y="228600"/>
                </a:cubicBezTo>
                <a:cubicBezTo>
                  <a:pt x="3988045" y="236293"/>
                  <a:pt x="4012625" y="247506"/>
                  <a:pt x="4038600" y="254000"/>
                </a:cubicBezTo>
                <a:cubicBezTo>
                  <a:pt x="4055533" y="258233"/>
                  <a:pt x="4072617" y="261905"/>
                  <a:pt x="4089400" y="266700"/>
                </a:cubicBezTo>
                <a:cubicBezTo>
                  <a:pt x="4102272" y="270378"/>
                  <a:pt x="4114205" y="277836"/>
                  <a:pt x="4127500" y="279400"/>
                </a:cubicBezTo>
                <a:cubicBezTo>
                  <a:pt x="4186511" y="286342"/>
                  <a:pt x="4246033" y="287867"/>
                  <a:pt x="4305300" y="292100"/>
                </a:cubicBezTo>
                <a:cubicBezTo>
                  <a:pt x="4318000" y="300567"/>
                  <a:pt x="4332607" y="306707"/>
                  <a:pt x="4343400" y="317500"/>
                </a:cubicBezTo>
                <a:cubicBezTo>
                  <a:pt x="4381329" y="355429"/>
                  <a:pt x="4349844" y="360693"/>
                  <a:pt x="4406900" y="368300"/>
                </a:cubicBezTo>
                <a:cubicBezTo>
                  <a:pt x="4590802" y="392820"/>
                  <a:pt x="4509608" y="356154"/>
                  <a:pt x="4584700" y="3937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23635" y="2174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54370" y="598785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94270" y="190921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M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x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y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/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))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6477000" y="5486400"/>
            <a:ext cx="2490959" cy="910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TextBox 41"/>
              <p:cNvSpPr txBox="1"/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97726" y="2953743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F(x)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63389" y="373840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F(y)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76400" y="1174750"/>
            <a:ext cx="381000" cy="425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1143000"/>
            <a:ext cx="9188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 flipV="1">
            <a:off x="4267200" y="1752600"/>
            <a:ext cx="1600076" cy="1683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081172" y="1153180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err="1" smtClean="0">
                <a:solidFill>
                  <a:srgbClr val="C00000"/>
                </a:solidFill>
              </a:rPr>
              <a:t>k</a:t>
            </a:r>
            <a:r>
              <a:rPr lang="en-US" sz="2600" dirty="0" err="1" smtClean="0">
                <a:solidFill>
                  <a:srgbClr val="C00000"/>
                </a:solidFill>
              </a:rPr>
              <a:t>x</a:t>
            </a:r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  <a:sym typeface="Symbol"/>
              </a:rPr>
              <a:t>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 animBg="1"/>
      <p:bldP spid="43" grpId="0" animBg="1"/>
      <p:bldP spid="42" grpId="0" animBg="1"/>
      <p:bldP spid="44" grpId="0"/>
      <p:bldP spid="45" grpId="0"/>
      <p:bldP spid="10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98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via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-stable distributions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398" y="1173162"/>
            <a:ext cx="7772400" cy="4724400"/>
          </a:xfrm>
        </p:spPr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[I00]: </a:t>
            </a:r>
            <a:r>
              <a:rPr lang="en-US" sz="2600" dirty="0" smtClean="0"/>
              <a:t>exists </a:t>
            </a:r>
            <a:r>
              <a:rPr lang="en-US" sz="2600" dirty="0" smtClean="0">
                <a:solidFill>
                  <a:srgbClr val="C00000"/>
                </a:solidFill>
              </a:rPr>
              <a:t>F:</a:t>
            </a:r>
            <a:r>
              <a:rPr lang="en-US" sz="2600" dirty="0" smtClean="0">
                <a:solidFill>
                  <a:srgbClr val="A50021"/>
                </a:solidFill>
              </a:rPr>
              <a:t>ℓ</a:t>
            </a:r>
            <a:r>
              <a:rPr lang="en-US" sz="2600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sz="2600" baseline="30000" dirty="0">
                <a:solidFill>
                  <a:srgbClr val="C00000"/>
                </a:solidFill>
                <a:sym typeface="Symbol"/>
              </a:rPr>
              <a:t>k</a:t>
            </a:r>
            <a:r>
              <a:rPr lang="en-US" sz="2600" dirty="0" smtClean="0"/>
              <a:t>, and </a:t>
            </a:r>
            <a:r>
              <a:rPr lang="en-US" sz="2600" dirty="0" smtClean="0">
                <a:solidFill>
                  <a:srgbClr val="C00000"/>
                </a:solidFill>
              </a:rPr>
              <a:t>C</a:t>
            </a:r>
            <a:endParaRPr lang="en-US" sz="2600" dirty="0"/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achieves:  for any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z=x-y</a:t>
            </a:r>
            <a:r>
              <a:rPr lang="en-US" dirty="0"/>
              <a:t>, 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C(F(x), F(y)) = </a:t>
            </a:r>
            <a:r>
              <a:rPr lang="en-US" dirty="0">
                <a:solidFill>
                  <a:srgbClr val="C00000"/>
                </a:solidFill>
              </a:rPr>
              <a:t>(1±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= (s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 … </a:t>
            </a:r>
            <a:r>
              <a:rPr lang="en-US" dirty="0" err="1">
                <a:solidFill>
                  <a:srgbClr val="C00000"/>
                </a:solidFill>
              </a:rPr>
              <a:t>s</a:t>
            </a:r>
            <a:r>
              <a:rPr lang="en-US" baseline="-25000" dirty="0" err="1">
                <a:solidFill>
                  <a:srgbClr val="C00000"/>
                </a:solidFill>
              </a:rPr>
              <a:t>k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)/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pPr lvl="1"/>
            <a:r>
              <a:rPr lang="en-US" dirty="0" smtClean="0"/>
              <a:t>Where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=(s</a:t>
            </a:r>
            <a:r>
              <a:rPr lang="en-US" baseline="-25000" dirty="0" smtClean="0">
                <a:solidFill>
                  <a:srgbClr val="C00000"/>
                </a:solidFill>
              </a:rPr>
              <a:t>i1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i2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with each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from Cauchy distribution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C(F(x),F(y))=median(|F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(y)|, 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(y)|,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	      …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(x)-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(y)| )</a:t>
            </a:r>
          </a:p>
          <a:p>
            <a:pPr marL="388620" indent="-342900"/>
            <a:r>
              <a:rPr lang="en-US" dirty="0" smtClean="0"/>
              <a:t>Median because: even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</a:t>
            </a:r>
            <a:r>
              <a:rPr lang="en-US" dirty="0">
                <a:solidFill>
                  <a:srgbClr val="C00000"/>
                </a:solidFill>
              </a:rPr>
              <a:t>)-F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(y</a:t>
            </a:r>
            <a:r>
              <a:rPr lang="en-US" dirty="0" smtClean="0">
                <a:solidFill>
                  <a:srgbClr val="C00000"/>
                </a:solidFill>
              </a:rPr>
              <a:t>)|] </a:t>
            </a:r>
            <a:r>
              <a:rPr lang="en-US" dirty="0" smtClean="0"/>
              <a:t>is infinite!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𝑝𝑑𝑓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Cauchy distribution?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the “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/>
              <a:t>analog” of the Gaussian distribution (used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dimensionality reduction)</a:t>
            </a:r>
          </a:p>
          <a:p>
            <a:pPr lvl="1"/>
            <a:r>
              <a:rPr lang="en-US" dirty="0" smtClean="0"/>
              <a:t>We used the property that, for </a:t>
            </a:r>
            <a:r>
              <a:rPr lang="en-US" dirty="0" smtClean="0">
                <a:solidFill>
                  <a:srgbClr val="C00000"/>
                </a:solidFill>
              </a:rPr>
              <a:t>g =(g1,g2,…</a:t>
            </a:r>
            <a:r>
              <a:rPr lang="en-US" dirty="0" err="1" smtClean="0">
                <a:solidFill>
                  <a:srgbClr val="C00000"/>
                </a:solidFill>
              </a:rPr>
              <a:t>gd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~ Gaussian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g*z=g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as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g'*(||z||,0,…0)=||z||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*g’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, i.e. a scaled (one-dimensional) Gaussian</a:t>
            </a:r>
          </a:p>
          <a:p>
            <a:r>
              <a:rPr lang="en-US" dirty="0" smtClean="0"/>
              <a:t>Well, do we have a distribution S such that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11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,…s</a:t>
            </a:r>
            <a:r>
              <a:rPr lang="en-US" baseline="-25000" dirty="0" smtClean="0">
                <a:solidFill>
                  <a:srgbClr val="C00000"/>
                </a:solidFill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ym typeface="Symbol"/>
              </a:rPr>
              <a:t>,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~ 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ym typeface="Symbol"/>
              </a:rPr>
              <a:t>, 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’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</a:p>
          <a:p>
            <a:r>
              <a:rPr lang="en-US" dirty="0" smtClean="0">
                <a:sym typeface="Symbol"/>
              </a:rPr>
              <a:t>Yes: Cauchy distribution!</a:t>
            </a:r>
          </a:p>
          <a:p>
            <a:pPr lvl="1"/>
            <a:r>
              <a:rPr lang="en-US" dirty="0" smtClean="0">
                <a:sym typeface="Symbol"/>
              </a:rPr>
              <a:t>In general called “p-stable distribution”</a:t>
            </a:r>
          </a:p>
          <a:p>
            <a:pPr lvl="1"/>
            <a:r>
              <a:rPr lang="en-US" dirty="0" smtClean="0">
                <a:sym typeface="Symbol"/>
              </a:rPr>
              <a:t>Exist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p(0,2]</a:t>
            </a:r>
          </a:p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F(x)-F(y)=F(z)=(s’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,…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Unlike for Gaussian, </a:t>
            </a:r>
            <a:r>
              <a:rPr lang="en-US" dirty="0" smtClean="0">
                <a:solidFill>
                  <a:srgbClr val="C00000"/>
                </a:solidFill>
              </a:rPr>
              <a:t>|s’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|+|s’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|+…|</a:t>
            </a:r>
            <a:r>
              <a:rPr lang="en-US" dirty="0" err="1" smtClean="0">
                <a:solidFill>
                  <a:srgbClr val="C00000"/>
                </a:solidFill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| </a:t>
            </a:r>
            <a:r>
              <a:rPr lang="en-US" dirty="0" smtClean="0"/>
              <a:t>doesn’t concentrate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36594" y="3276600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8077200" y="3713562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7543800" y="3685581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0442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[Johnson-</a:t>
            </a:r>
            <a:r>
              <a:rPr lang="en-US" dirty="0" err="1" smtClean="0"/>
              <a:t>Lindenstrauss</a:t>
            </a:r>
            <a:r>
              <a:rPr lang="en-US" dirty="0" smtClean="0"/>
              <a:t>]: </a:t>
            </a:r>
            <a:r>
              <a:rPr lang="en-US" dirty="0" err="1" smtClean="0"/>
              <a:t>W.B.Jonhson</a:t>
            </a:r>
            <a:r>
              <a:rPr lang="en-US" dirty="0" smtClean="0"/>
              <a:t>, </a:t>
            </a:r>
            <a:r>
              <a:rPr lang="en-US" dirty="0" err="1" smtClean="0"/>
              <a:t>J.Lindenstrauss</a:t>
            </a:r>
            <a:r>
              <a:rPr lang="en-US" dirty="0" smtClean="0"/>
              <a:t>. Extensions of </a:t>
            </a:r>
            <a:r>
              <a:rPr lang="en-US" dirty="0" err="1" smtClean="0"/>
              <a:t>Lipshitz</a:t>
            </a:r>
            <a:r>
              <a:rPr lang="en-US" dirty="0" smtClean="0"/>
              <a:t> mapping into Hilbert space. Contemporary Mathematics. 26:189-206. 1984.</a:t>
            </a:r>
          </a:p>
          <a:p>
            <a:r>
              <a:rPr lang="en-US" dirty="0" smtClean="0"/>
              <a:t>[AMS96]: N. </a:t>
            </a:r>
            <a:r>
              <a:rPr lang="en-US" dirty="0" err="1" smtClean="0"/>
              <a:t>Alon</a:t>
            </a:r>
            <a:r>
              <a:rPr lang="en-US" dirty="0" smtClean="0"/>
              <a:t>, Y. </a:t>
            </a:r>
            <a:r>
              <a:rPr lang="en-US" dirty="0" err="1" smtClean="0"/>
              <a:t>Matias</a:t>
            </a:r>
            <a:r>
              <a:rPr lang="en-US" dirty="0" smtClean="0"/>
              <a:t>, M. </a:t>
            </a:r>
            <a:r>
              <a:rPr lang="en-US" dirty="0" err="1" smtClean="0"/>
              <a:t>Szegedy</a:t>
            </a:r>
            <a:r>
              <a:rPr lang="en-US" dirty="0" smtClean="0"/>
              <a:t>. The space complexity of approximating the frequency moments. STOC’96.  JCSS 1999.</a:t>
            </a:r>
          </a:p>
          <a:p>
            <a:r>
              <a:rPr lang="en-US" dirty="0" smtClean="0"/>
              <a:t>[BC03]: B. Brinkman, M. </a:t>
            </a:r>
            <a:r>
              <a:rPr lang="en-US" dirty="0" err="1" smtClean="0"/>
              <a:t>Charikar</a:t>
            </a:r>
            <a:r>
              <a:rPr lang="en-US" dirty="0" smtClean="0"/>
              <a:t>. On the impossibility of  dimension reduction in ell_1. FOCS’03.  </a:t>
            </a:r>
          </a:p>
          <a:p>
            <a:r>
              <a:rPr lang="en-US" dirty="0" smtClean="0"/>
              <a:t>[LN04]: J. Lee, A. </a:t>
            </a:r>
            <a:r>
              <a:rPr lang="en-US" dirty="0" err="1" smtClean="0"/>
              <a:t>Naor</a:t>
            </a:r>
            <a:r>
              <a:rPr lang="en-US" dirty="0" smtClean="0"/>
              <a:t>. Embedding the </a:t>
            </a:r>
            <a:r>
              <a:rPr lang="en-US" dirty="0"/>
              <a:t>d</a:t>
            </a:r>
            <a:r>
              <a:rPr lang="en-US" dirty="0" smtClean="0"/>
              <a:t>iamond graph in </a:t>
            </a:r>
            <a:r>
              <a:rPr lang="en-US" dirty="0" err="1" smtClean="0"/>
              <a:t>L_p</a:t>
            </a:r>
            <a:r>
              <a:rPr lang="en-US" dirty="0" smtClean="0"/>
              <a:t> and Dimension reduction in L_1. GAFA 2004.</a:t>
            </a:r>
          </a:p>
          <a:p>
            <a:r>
              <a:rPr lang="en-US" dirty="0" smtClean="0"/>
              <a:t>[NR10]: I. Newman,  Y. </a:t>
            </a:r>
            <a:r>
              <a:rPr lang="en-US" dirty="0" err="1" smtClean="0"/>
              <a:t>Rabinovich</a:t>
            </a:r>
            <a:r>
              <a:rPr lang="en-US" dirty="0" smtClean="0"/>
              <a:t>. Finite volume spaces and </a:t>
            </a:r>
            <a:r>
              <a:rPr lang="en-US" dirty="0" err="1" smtClean="0"/>
              <a:t>sparsification</a:t>
            </a:r>
            <a:r>
              <a:rPr lang="en-US" dirty="0" smtClean="0"/>
              <a:t>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arxiv.org/abs/1002.3541</a:t>
            </a:r>
            <a:endParaRPr lang="en-US" dirty="0" smtClean="0"/>
          </a:p>
          <a:p>
            <a:r>
              <a:rPr lang="en-US" dirty="0" smtClean="0"/>
              <a:t>[ANN10]: A. </a:t>
            </a:r>
            <a:r>
              <a:rPr lang="en-US" dirty="0" err="1" smtClean="0"/>
              <a:t>Andoni</a:t>
            </a:r>
            <a:r>
              <a:rPr lang="en-US" dirty="0" smtClean="0"/>
              <a:t>, A. </a:t>
            </a:r>
            <a:r>
              <a:rPr lang="en-US" dirty="0" err="1" smtClean="0"/>
              <a:t>Naor</a:t>
            </a:r>
            <a:r>
              <a:rPr lang="en-US" dirty="0" smtClean="0"/>
              <a:t>, O. Neiman.  </a:t>
            </a:r>
            <a:r>
              <a:rPr lang="en-US" dirty="0" err="1"/>
              <a:t>S</a:t>
            </a:r>
            <a:r>
              <a:rPr lang="en-US" dirty="0" err="1" smtClean="0"/>
              <a:t>ublinear</a:t>
            </a:r>
            <a:r>
              <a:rPr lang="en-US" dirty="0" smtClean="0"/>
              <a:t> dimension for constant distortion in L_1. Manuscript 2010.</a:t>
            </a:r>
          </a:p>
          <a:p>
            <a:r>
              <a:rPr lang="en-US" dirty="0" smtClean="0"/>
              <a:t>[I00]: P. </a:t>
            </a:r>
            <a:r>
              <a:rPr lang="en-US" dirty="0" err="1" smtClean="0"/>
              <a:t>Indyk</a:t>
            </a:r>
            <a:r>
              <a:rPr lang="en-US" dirty="0" smtClean="0"/>
              <a:t>.  Stable distributions, pseudorandom generators, </a:t>
            </a:r>
            <a:r>
              <a:rPr lang="en-US" dirty="0" err="1" smtClean="0"/>
              <a:t>embeddings</a:t>
            </a:r>
            <a:r>
              <a:rPr lang="en-US" dirty="0" smtClean="0"/>
              <a:t> and data stream computation. FOCS’00. JACM 2006.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705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Definition by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Problem</a:t>
            </a:r>
            <a:r>
              <a:rPr lang="en-US" dirty="0" smtClean="0"/>
              <a:t>: Compute the diameter of a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, of size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living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Trivial solution: </a:t>
            </a:r>
            <a:r>
              <a:rPr lang="en-US" dirty="0" smtClean="0">
                <a:solidFill>
                  <a:srgbClr val="C00000"/>
                </a:solidFill>
              </a:rPr>
              <a:t>O(d *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Will see solution in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 </a:t>
            </a:r>
            <a:r>
              <a:rPr lang="en-US" dirty="0" smtClean="0"/>
              <a:t>time</a:t>
            </a:r>
          </a:p>
          <a:p>
            <a:endParaRPr lang="en-US" dirty="0" smtClean="0"/>
          </a:p>
          <a:p>
            <a:r>
              <a:rPr lang="en-US" dirty="0" smtClean="0"/>
              <a:t>Algorithm has two steps:</a:t>
            </a:r>
          </a:p>
          <a:p>
            <a:pPr lvl="1"/>
            <a:r>
              <a:rPr lang="en-US" dirty="0" smtClean="0"/>
              <a:t>1. Map </a:t>
            </a:r>
            <a:r>
              <a:rPr lang="en-US" dirty="0" smtClean="0">
                <a:solidFill>
                  <a:srgbClr val="C00000"/>
                </a:solidFill>
              </a:rPr>
              <a:t>f:ℓ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such that, for any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f(x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2. Solve the diameter problem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on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f(S)</a:t>
            </a:r>
          </a:p>
        </p:txBody>
      </p:sp>
      <p:sp>
        <p:nvSpPr>
          <p:cNvPr id="4" name="Oval 3"/>
          <p:cNvSpPr/>
          <p:nvPr/>
        </p:nvSpPr>
        <p:spPr>
          <a:xfrm>
            <a:off x="2895600" y="53340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61120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6096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6248400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4"/>
          </p:cNvCxnSpPr>
          <p:nvPr/>
        </p:nvCxnSpPr>
        <p:spPr>
          <a:xfrm>
            <a:off x="2971800" y="5486400"/>
            <a:ext cx="0" cy="68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2"/>
          </p:cNvCxnSpPr>
          <p:nvPr/>
        </p:nvCxnSpPr>
        <p:spPr>
          <a:xfrm>
            <a:off x="2971800" y="6188274"/>
            <a:ext cx="76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752600" y="5197674"/>
            <a:ext cx="0" cy="1313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52600" y="6511132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36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7772400" cy="1143000"/>
          </a:xfrm>
        </p:spPr>
        <p:txBody>
          <a:bodyPr/>
          <a:lstStyle/>
          <a:p>
            <a:r>
              <a:rPr lang="en-US" dirty="0"/>
              <a:t>Step 1: Map from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Want map </a:t>
            </a:r>
            <a:r>
              <a:rPr lang="en-US" dirty="0">
                <a:solidFill>
                  <a:srgbClr val="C00000"/>
                </a:solidFill>
              </a:rPr>
              <a:t>f: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such that for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</a:p>
          <a:p>
            <a:endParaRPr lang="en-US" dirty="0"/>
          </a:p>
          <a:p>
            <a:r>
              <a:rPr lang="en-US" dirty="0"/>
              <a:t>Define </a:t>
            </a:r>
            <a:r>
              <a:rPr lang="en-US" dirty="0">
                <a:solidFill>
                  <a:srgbClr val="C00000"/>
                </a:solidFill>
              </a:rPr>
              <a:t>f(x)</a:t>
            </a:r>
            <a:r>
              <a:rPr lang="en-US" dirty="0"/>
              <a:t> as </a:t>
            </a:r>
            <a:r>
              <a:rPr lang="en-US" dirty="0" smtClean="0"/>
              <a:t>follows: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dirty="0"/>
              <a:t> coordinates </a:t>
            </a:r>
            <a:r>
              <a:rPr lang="en-US" dirty="0">
                <a:solidFill>
                  <a:srgbClr val="C00000"/>
                </a:solidFill>
              </a:rPr>
              <a:t>c=(c(1),c(2),…c(d))</a:t>
            </a:r>
            <a:r>
              <a:rPr lang="en-US" dirty="0"/>
              <a:t> (binary representation)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f(x</a:t>
            </a:r>
            <a:r>
              <a:rPr lang="en-US" dirty="0" smtClean="0">
                <a:solidFill>
                  <a:srgbClr val="C00000"/>
                </a:solidFill>
              </a:rPr>
              <a:t>)|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=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Claim</a:t>
            </a:r>
            <a:r>
              <a:rPr lang="en-US" dirty="0"/>
              <a:t>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	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	= ∑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baseline="-25000" dirty="0">
                <a:solidFill>
                  <a:srgbClr val="C00000"/>
                </a:solidFill>
              </a:rPr>
              <a:t>(i)</a:t>
            </a:r>
            <a:r>
              <a:rPr lang="en-US" dirty="0">
                <a:solidFill>
                  <a:srgbClr val="C00000"/>
                </a:solidFill>
              </a:rPr>
              <a:t> 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		= 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64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Step 2: Diameter in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can compute the diameter of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 living in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nk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time.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diameter(S)</a:t>
            </a: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x</a:t>
            </a:r>
            <a:r>
              <a:rPr lang="en-US" baseline="-25000" dirty="0" smtClean="0">
                <a:solidFill>
                  <a:srgbClr val="C00000"/>
                </a:solidFill>
              </a:rPr>
              <a:t>c </a:t>
            </a: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dirty="0" err="1" smtClean="0">
                <a:solidFill>
                  <a:srgbClr val="C00000"/>
                </a:solidFill>
              </a:rPr>
              <a:t>min</a:t>
            </a:r>
            <a:r>
              <a:rPr lang="en-US" baseline="-25000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/>
              <a:t>Hence, can compute in </a:t>
            </a:r>
            <a:r>
              <a:rPr lang="en-US" dirty="0" smtClean="0">
                <a:solidFill>
                  <a:srgbClr val="C00000"/>
                </a:solidFill>
              </a:rPr>
              <a:t>O(k*n)</a:t>
            </a:r>
            <a:r>
              <a:rPr lang="en-US" dirty="0" smtClean="0"/>
              <a:t> time.</a:t>
            </a:r>
          </a:p>
          <a:p>
            <a:r>
              <a:rPr lang="en-US" dirty="0" smtClean="0"/>
              <a:t>Combining the two steps, we have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</a:t>
            </a:r>
            <a:r>
              <a:rPr lang="en-US" dirty="0" smtClean="0"/>
              <a:t>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141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What is an embedding?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above map </a:t>
            </a:r>
            <a:r>
              <a:rPr lang="en-US" dirty="0">
                <a:solidFill>
                  <a:srgbClr val="C00000"/>
                </a:solidFill>
              </a:rPr>
              <a:t>f </a:t>
            </a:r>
            <a:r>
              <a:rPr lang="en-US" dirty="0" smtClean="0"/>
              <a:t>is </a:t>
            </a:r>
            <a:r>
              <a:rPr lang="en-US" dirty="0"/>
              <a:t>an “embedding from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to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ym typeface="Symbol"/>
              </a:rPr>
              <a:t>”</a:t>
            </a:r>
          </a:p>
          <a:p>
            <a:r>
              <a:rPr lang="en-US" dirty="0" smtClean="0"/>
              <a:t>General motivation: given metric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, solve a computational problem </a:t>
            </a:r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under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20" descr="maze-h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548"/>
            <a:ext cx="2895600" cy="193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819400"/>
            <a:ext cx="23647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Euclidean distance (</a:t>
            </a:r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257490"/>
            <a:ext cx="225183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norms,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p=1,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∞, …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683000"/>
            <a:ext cx="377189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Edit distance between two strings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171890"/>
            <a:ext cx="4267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Earth-Mover (transportation) Distance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47480" y="2819400"/>
            <a:ext cx="419652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Compute distance between two points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78927" y="3257490"/>
            <a:ext cx="396507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Diameter/Close-pair of a point-set 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171890"/>
            <a:ext cx="3124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Clustering, MST, </a:t>
            </a:r>
            <a:r>
              <a:rPr lang="en-US" sz="2000" dirty="0" err="1" smtClean="0"/>
              <a:t>etc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3714690"/>
            <a:ext cx="28194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Nearest Neighbor Search</a:t>
            </a:r>
            <a:endParaRPr lang="en-US" sz="2000" dirty="0"/>
          </a:p>
        </p:txBody>
      </p:sp>
      <p:pic>
        <p:nvPicPr>
          <p:cNvPr id="13" name="Picture 33" descr="Midtown-Manhattan-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7317" y="4613478"/>
            <a:ext cx="284321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9" descr="mous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096000" y="4587875"/>
            <a:ext cx="2841625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Right Arrow 14"/>
          <p:cNvSpPr/>
          <p:nvPr/>
        </p:nvSpPr>
        <p:spPr>
          <a:xfrm>
            <a:off x="3505200" y="4953000"/>
            <a:ext cx="220979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4572000"/>
            <a:ext cx="264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399" y="5334000"/>
            <a:ext cx="304800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problem </a:t>
            </a:r>
          </a:p>
          <a:p>
            <a:r>
              <a:rPr lang="en-US" sz="2000" dirty="0" smtClean="0"/>
              <a:t>&lt;P under hard metric&gt; </a:t>
            </a:r>
          </a:p>
          <a:p>
            <a:r>
              <a:rPr lang="en-US" sz="2000" dirty="0" smtClean="0"/>
              <a:t>to </a:t>
            </a:r>
          </a:p>
          <a:p>
            <a:r>
              <a:rPr lang="en-US" sz="2000" dirty="0" smtClean="0"/>
              <a:t>&lt;P under simpler metric&gt;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73162"/>
            <a:ext cx="777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Definition</a:t>
            </a:r>
            <a:r>
              <a:rPr lang="en-US" dirty="0" smtClean="0"/>
              <a:t>: an embedding </a:t>
            </a:r>
            <a:r>
              <a:rPr lang="en-US" dirty="0"/>
              <a:t>is a map </a:t>
            </a:r>
            <a:r>
              <a:rPr lang="en-US" dirty="0">
                <a:solidFill>
                  <a:srgbClr val="C00000"/>
                </a:solidFill>
              </a:rPr>
              <a:t>f:M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/>
              <a:t> </a:t>
            </a:r>
            <a:r>
              <a:rPr lang="en-US" dirty="0" smtClean="0"/>
              <a:t>of a metric </a:t>
            </a:r>
            <a:r>
              <a:rPr lang="en-US" dirty="0" smtClean="0">
                <a:solidFill>
                  <a:srgbClr val="C00000"/>
                </a:solidFill>
              </a:rPr>
              <a:t>(M, 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into a host metric </a:t>
            </a:r>
            <a:r>
              <a:rPr lang="en-US" dirty="0" smtClean="0">
                <a:solidFill>
                  <a:srgbClr val="C00000"/>
                </a:solidFill>
              </a:rPr>
              <a:t>(H,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such that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</a:rPr>
              <a:t>) 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(f(x), f(y)) ≤ D *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ym typeface="Symbol"/>
              </a:rPr>
              <a:t>w</a:t>
            </a:r>
            <a:r>
              <a:rPr lang="en-US" dirty="0" smtClean="0">
                <a:sym typeface="Symbol"/>
              </a:rPr>
              <a:t>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is the distortion (approximation) of the embedding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Embeddings</a:t>
            </a:r>
            <a:r>
              <a:rPr lang="en-US" dirty="0" smtClean="0"/>
              <a:t> come in all shapes and colors:</a:t>
            </a:r>
            <a:endParaRPr lang="en-US" dirty="0"/>
          </a:p>
          <a:p>
            <a:pPr lvl="1"/>
            <a:r>
              <a:rPr lang="en-US" dirty="0"/>
              <a:t>Source/host </a:t>
            </a:r>
            <a:r>
              <a:rPr lang="en-US" dirty="0" smtClean="0"/>
              <a:t>spaces </a:t>
            </a:r>
            <a:r>
              <a:rPr lang="en-US" dirty="0" smtClean="0">
                <a:solidFill>
                  <a:srgbClr val="C00000"/>
                </a:solidFill>
              </a:rPr>
              <a:t>M,H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Distortion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Can be randomized: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(f(x), 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)) ≈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 </a:t>
            </a:r>
            <a:r>
              <a:rPr lang="en-US" dirty="0">
                <a:sym typeface="Symbol"/>
              </a:rPr>
              <a:t>with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1- </a:t>
            </a:r>
            <a:r>
              <a:rPr lang="en-US" dirty="0" smtClean="0">
                <a:sym typeface="Symbol"/>
              </a:rPr>
              <a:t>probability</a:t>
            </a:r>
            <a:endParaRPr lang="en-US" dirty="0"/>
          </a:p>
          <a:p>
            <a:pPr lvl="1"/>
            <a:r>
              <a:rPr lang="en-US" dirty="0"/>
              <a:t>Can be </a:t>
            </a:r>
            <a:r>
              <a:rPr lang="en-US" dirty="0" smtClean="0"/>
              <a:t>non-oblivious:  given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M</a:t>
            </a:r>
            <a:r>
              <a:rPr lang="en-US" dirty="0" smtClean="0"/>
              <a:t>,  compute </a:t>
            </a:r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 smtClean="0"/>
              <a:t>(depends on entire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Time to compute </a:t>
            </a:r>
            <a:r>
              <a:rPr lang="en-US" dirty="0">
                <a:solidFill>
                  <a:srgbClr val="C00000"/>
                </a:solidFill>
              </a:rPr>
              <a:t>f(x)</a:t>
            </a:r>
          </a:p>
          <a:p>
            <a:r>
              <a:rPr lang="en-US" dirty="0" smtClean="0"/>
              <a:t>Types of </a:t>
            </a:r>
            <a:r>
              <a:rPr lang="en-US" dirty="0" err="1" smtClean="0"/>
              <a:t>embeddings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From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 </a:t>
            </a:r>
            <a:r>
              <a:rPr lang="en-US" dirty="0" smtClean="0"/>
              <a:t>into </a:t>
            </a:r>
            <a:r>
              <a:rPr lang="en-US" dirty="0"/>
              <a:t>another norm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norm </a:t>
            </a:r>
            <a:r>
              <a:rPr lang="en-US" dirty="0" smtClean="0"/>
              <a:t>to the </a:t>
            </a:r>
            <a:r>
              <a:rPr lang="en-US" dirty="0"/>
              <a:t>same norm but of </a:t>
            </a:r>
            <a:r>
              <a:rPr lang="en-US" i="1" dirty="0"/>
              <a:t>lower </a:t>
            </a:r>
            <a:r>
              <a:rPr lang="en-US" i="1" dirty="0" smtClean="0"/>
              <a:t>dimension </a:t>
            </a:r>
            <a:r>
              <a:rPr lang="en-US" dirty="0" smtClean="0"/>
              <a:t>(dimension reduction)</a:t>
            </a:r>
            <a:endParaRPr lang="en-US" dirty="0"/>
          </a:p>
          <a:p>
            <a:pPr lvl="1"/>
            <a:r>
              <a:rPr lang="en-US" dirty="0"/>
              <a:t>From </a:t>
            </a:r>
            <a:r>
              <a:rPr lang="en-US" dirty="0" smtClean="0"/>
              <a:t>non-norms </a:t>
            </a:r>
            <a:r>
              <a:rPr lang="en-US" dirty="0"/>
              <a:t>(edit distance, Earth-Mover Distance) into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From given finite metric (shortest path on a planar graph) into a norm </a:t>
            </a:r>
            <a:r>
              <a:rPr lang="en-US" dirty="0"/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5486400"/>
            <a:ext cx="754380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>
                <a:solidFill>
                  <a:schemeClr val="tx2"/>
                </a:solidFill>
              </a:rPr>
              <a:t>From given finite metric (shortest path on a </a:t>
            </a:r>
            <a:r>
              <a:rPr lang="en-US" sz="2600" dirty="0" smtClean="0">
                <a:solidFill>
                  <a:schemeClr val="tx2"/>
                </a:solidFill>
              </a:rPr>
              <a:t>given planar </a:t>
            </a:r>
            <a:r>
              <a:rPr lang="en-US" sz="2600" dirty="0">
                <a:solidFill>
                  <a:schemeClr val="tx2"/>
                </a:solidFill>
              </a:rPr>
              <a:t>graph) into a norm (</a:t>
            </a:r>
            <a:r>
              <a:rPr lang="en-US" sz="2600" dirty="0">
                <a:solidFill>
                  <a:srgbClr val="C00000"/>
                </a:solidFill>
              </a:rPr>
              <a:t>ℓ</a:t>
            </a:r>
            <a:r>
              <a:rPr lang="en-US" sz="2600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chemeClr val="tx2"/>
                </a:solidFill>
              </a:rPr>
              <a:t>)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8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>
          <a:xfrm flipV="1">
            <a:off x="4847447" y="5762129"/>
            <a:ext cx="3534553" cy="5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8463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Johnson </a:t>
            </a:r>
            <a:r>
              <a:rPr lang="en-US" dirty="0" err="1" smtClean="0">
                <a:solidFill>
                  <a:srgbClr val="0070C0"/>
                </a:solidFill>
              </a:rPr>
              <a:t>Lindenstrauss</a:t>
            </a:r>
            <a:r>
              <a:rPr lang="en-US" dirty="0" smtClean="0">
                <a:solidFill>
                  <a:srgbClr val="0070C0"/>
                </a:solidFill>
              </a:rPr>
              <a:t> Lemma</a:t>
            </a:r>
            <a:r>
              <a:rPr lang="en-US" dirty="0" smtClean="0"/>
              <a:t>: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&gt;0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/>
              <a:t>given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vectors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Euclidean space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, can embed them into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ym typeface="Symbol"/>
              </a:rPr>
              <a:t>with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1+</a:t>
            </a:r>
            <a:r>
              <a:rPr lang="en-US" dirty="0" smtClean="0">
                <a:sym typeface="Symbol"/>
              </a:rPr>
              <a:t> distortion.</a:t>
            </a:r>
          </a:p>
          <a:p>
            <a:r>
              <a:rPr lang="en-US" dirty="0" smtClean="0">
                <a:sym typeface="Symbol"/>
              </a:rPr>
              <a:t>Motivation:</a:t>
            </a:r>
          </a:p>
          <a:p>
            <a:pPr lvl="1"/>
            <a:r>
              <a:rPr lang="en-US" dirty="0" smtClean="0">
                <a:sym typeface="Symbol"/>
              </a:rPr>
              <a:t>E.g.: diameter of a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endParaRPr lang="en-US" baseline="30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Trivially: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O(n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d)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Using lemma: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nd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 +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n)</a:t>
            </a:r>
            <a:r>
              <a:rPr lang="en-US" dirty="0" smtClean="0"/>
              <a:t> time for </a:t>
            </a:r>
            <a:r>
              <a:rPr lang="en-US" dirty="0" smtClean="0">
                <a:solidFill>
                  <a:srgbClr val="C00000"/>
                </a:solidFill>
              </a:rPr>
              <a:t>1+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ym typeface="Symbol"/>
              </a:rPr>
              <a:t> approximation</a:t>
            </a:r>
          </a:p>
          <a:p>
            <a:pPr lvl="1"/>
            <a:r>
              <a:rPr lang="en-US" dirty="0" smtClean="0">
                <a:sym typeface="Symbol"/>
              </a:rPr>
              <a:t>MANY applications: nearest neighbor search, streaming, pattern matching, approximation algorithms (clustering)…</a:t>
            </a:r>
            <a:endParaRPr lang="en-US" dirty="0">
              <a:sym typeface="Symbol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38200" y="4876800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838200" y="6647458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38200" y="5872758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5997" y="568860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91400" y="5694661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85912" y="5707361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5691287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28800" y="52578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9400" y="61882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71600" y="579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86000" y="6035874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15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173162"/>
            <a:ext cx="7827821" cy="50752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Map </a:t>
            </a:r>
            <a:r>
              <a:rPr lang="en-US" dirty="0" smtClean="0">
                <a:solidFill>
                  <a:srgbClr val="C00000"/>
                </a:solidFill>
              </a:rPr>
              <a:t>f: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 </a:t>
            </a:r>
            <a:r>
              <a:rPr lang="en-US" dirty="0" smtClean="0">
                <a:sym typeface="Symbol"/>
              </a:rPr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 of one dimension)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f(x) = 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are </a:t>
            </a:r>
            <a:r>
              <a:rPr lang="en-US" dirty="0" err="1" smtClean="0">
                <a:sym typeface="Symbol"/>
              </a:rPr>
              <a:t>iid</a:t>
            </a:r>
            <a:r>
              <a:rPr lang="en-US" dirty="0" smtClean="0">
                <a:sym typeface="Symbol"/>
              </a:rPr>
              <a:t> normal (Gaussian) random </a:t>
            </a:r>
            <a:r>
              <a:rPr lang="en-US" dirty="0" err="1" smtClean="0">
                <a:sym typeface="Symbol"/>
              </a:rPr>
              <a:t>vars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Want: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|f(x)-f(y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≈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we have </a:t>
            </a:r>
          </a:p>
          <a:p>
            <a:pPr lvl="1"/>
            <a:r>
              <a:rPr lang="en-US" dirty="0" smtClean="0">
                <a:sym typeface="Symbol"/>
              </a:rPr>
              <a:t>Expectation: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[|f(x)-f(y)|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US" dirty="0" smtClean="0">
                <a:sym typeface="Symbol"/>
              </a:rPr>
              <a:t>Standard </a:t>
            </a:r>
            <a:r>
              <a:rPr lang="en-US" dirty="0" err="1" smtClean="0">
                <a:sym typeface="Symbol"/>
              </a:rPr>
              <a:t>dev</a:t>
            </a:r>
            <a:r>
              <a:rPr lang="en-US" dirty="0" smtClean="0">
                <a:sym typeface="Symbol"/>
              </a:rPr>
              <a:t>: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</a:t>
            </a:r>
            <a:r>
              <a:rPr lang="en-US" dirty="0" smtClean="0">
                <a:solidFill>
                  <a:srgbClr val="C00000"/>
                </a:solidFill>
              </a:rPr>
              <a:t>[|(f(x)-f(y)|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O(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Prove for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since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linear: </a:t>
            </a:r>
            <a:r>
              <a:rPr lang="en-US" dirty="0" smtClean="0">
                <a:solidFill>
                  <a:srgbClr val="C00000"/>
                </a:solidFill>
              </a:rPr>
              <a:t>f(x)-f(y)=f(z)</a:t>
            </a:r>
          </a:p>
          <a:p>
            <a:pPr lvl="1"/>
            <a:r>
              <a:rPr lang="en-US" dirty="0" smtClean="0"/>
              <a:t>Let </a:t>
            </a:r>
            <a:r>
              <a:rPr lang="en-US" dirty="0">
                <a:solidFill>
                  <a:srgbClr val="C00000"/>
                </a:solidFill>
              </a:rPr>
              <a:t>g=(g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,…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Expectation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[(f(z))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>
                <a:solidFill>
                  <a:srgbClr val="C00000"/>
                </a:solidFill>
              </a:rPr>
              <a:t>[∑</a:t>
            </a:r>
            <a:r>
              <a:rPr lang="en-US" baseline="-25000" dirty="0" err="1" smtClean="0">
                <a:solidFill>
                  <a:srgbClr val="C00000"/>
                </a:solidFill>
              </a:rPr>
              <a:t>i≠j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3203" b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3150" y="20113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543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2318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1: proof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/>
              <a:t>Variance of estimate </a:t>
            </a:r>
            <a:r>
              <a:rPr lang="en-US" dirty="0" smtClean="0">
                <a:solidFill>
                  <a:srgbClr val="C00000"/>
                </a:solidFill>
              </a:rPr>
              <a:t>|f(z)|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(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[(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  <a:sym typeface="Symbol"/>
              </a:rPr>
              <a:t>	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	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+…]</a:t>
            </a:r>
            <a:endParaRPr lang="en-US" dirty="0" smtClean="0"/>
          </a:p>
          <a:p>
            <a:r>
              <a:rPr lang="en-US" dirty="0" smtClean="0"/>
              <a:t>Surviving terms: </a:t>
            </a:r>
          </a:p>
          <a:p>
            <a:pPr lvl="1"/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] = 3∑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</a:rPr>
              <a:t>g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r>
              <a:rPr lang="en-US" dirty="0" smtClean="0"/>
              <a:t>Total: </a:t>
            </a:r>
            <a:r>
              <a:rPr lang="en-US" dirty="0" smtClean="0">
                <a:solidFill>
                  <a:srgbClr val="C00000"/>
                </a:solidFill>
              </a:rPr>
              <a:t>3∑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+ 6 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30362"/>
            <a:ext cx="28408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+g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)]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612835" y="1833562"/>
            <a:ext cx="97001" cy="1244600"/>
          </a:xfrm>
          <a:custGeom>
            <a:avLst/>
            <a:gdLst>
              <a:gd name="connsiteX0" fmla="*/ 19365 w 97001"/>
              <a:gd name="connsiteY0" fmla="*/ 0 h 1244600"/>
              <a:gd name="connsiteX1" fmla="*/ 19365 w 97001"/>
              <a:gd name="connsiteY1" fmla="*/ 635000 h 1244600"/>
              <a:gd name="connsiteX2" fmla="*/ 32065 w 97001"/>
              <a:gd name="connsiteY2" fmla="*/ 711200 h 1244600"/>
              <a:gd name="connsiteX3" fmla="*/ 57465 w 97001"/>
              <a:gd name="connsiteY3" fmla="*/ 889000 h 1244600"/>
              <a:gd name="connsiteX4" fmla="*/ 70165 w 97001"/>
              <a:gd name="connsiteY4" fmla="*/ 990600 h 1244600"/>
              <a:gd name="connsiteX5" fmla="*/ 95565 w 97001"/>
              <a:gd name="connsiteY5" fmla="*/ 1079500 h 1244600"/>
              <a:gd name="connsiteX6" fmla="*/ 95565 w 97001"/>
              <a:gd name="connsiteY6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001" h="1244600">
                <a:moveTo>
                  <a:pt x="19365" y="0"/>
                </a:moveTo>
                <a:cubicBezTo>
                  <a:pt x="-10887" y="272267"/>
                  <a:pt x="-1611" y="142053"/>
                  <a:pt x="19365" y="635000"/>
                </a:cubicBezTo>
                <a:cubicBezTo>
                  <a:pt x="20460" y="660727"/>
                  <a:pt x="29056" y="685626"/>
                  <a:pt x="32065" y="711200"/>
                </a:cubicBezTo>
                <a:cubicBezTo>
                  <a:pt x="52301" y="883203"/>
                  <a:pt x="28168" y="801109"/>
                  <a:pt x="57465" y="889000"/>
                </a:cubicBezTo>
                <a:cubicBezTo>
                  <a:pt x="61698" y="922867"/>
                  <a:pt x="64060" y="957020"/>
                  <a:pt x="70165" y="990600"/>
                </a:cubicBezTo>
                <a:cubicBezTo>
                  <a:pt x="78519" y="1036549"/>
                  <a:pt x="92481" y="1027068"/>
                  <a:pt x="95565" y="1079500"/>
                </a:cubicBezTo>
                <a:cubicBezTo>
                  <a:pt x="98797" y="1134438"/>
                  <a:pt x="95565" y="1189567"/>
                  <a:pt x="95565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7600" y="1897062"/>
            <a:ext cx="749300" cy="1155749"/>
          </a:xfrm>
          <a:custGeom>
            <a:avLst/>
            <a:gdLst>
              <a:gd name="connsiteX0" fmla="*/ 0 w 749300"/>
              <a:gd name="connsiteY0" fmla="*/ 0 h 1155749"/>
              <a:gd name="connsiteX1" fmla="*/ 12700 w 749300"/>
              <a:gd name="connsiteY1" fmla="*/ 368300 h 1155749"/>
              <a:gd name="connsiteX2" fmla="*/ 25400 w 749300"/>
              <a:gd name="connsiteY2" fmla="*/ 406400 h 1155749"/>
              <a:gd name="connsiteX3" fmla="*/ 38100 w 749300"/>
              <a:gd name="connsiteY3" fmla="*/ 482600 h 1155749"/>
              <a:gd name="connsiteX4" fmla="*/ 88900 w 749300"/>
              <a:gd name="connsiteY4" fmla="*/ 596900 h 1155749"/>
              <a:gd name="connsiteX5" fmla="*/ 101600 w 749300"/>
              <a:gd name="connsiteY5" fmla="*/ 673100 h 1155749"/>
              <a:gd name="connsiteX6" fmla="*/ 114300 w 749300"/>
              <a:gd name="connsiteY6" fmla="*/ 787400 h 1155749"/>
              <a:gd name="connsiteX7" fmla="*/ 127000 w 749300"/>
              <a:gd name="connsiteY7" fmla="*/ 825500 h 1155749"/>
              <a:gd name="connsiteX8" fmla="*/ 165100 w 749300"/>
              <a:gd name="connsiteY8" fmla="*/ 850900 h 1155749"/>
              <a:gd name="connsiteX9" fmla="*/ 203200 w 749300"/>
              <a:gd name="connsiteY9" fmla="*/ 889000 h 1155749"/>
              <a:gd name="connsiteX10" fmla="*/ 241300 w 749300"/>
              <a:gd name="connsiteY10" fmla="*/ 901700 h 1155749"/>
              <a:gd name="connsiteX11" fmla="*/ 279400 w 749300"/>
              <a:gd name="connsiteY11" fmla="*/ 927100 h 1155749"/>
              <a:gd name="connsiteX12" fmla="*/ 317500 w 749300"/>
              <a:gd name="connsiteY12" fmla="*/ 939800 h 1155749"/>
              <a:gd name="connsiteX13" fmla="*/ 355600 w 749300"/>
              <a:gd name="connsiteY13" fmla="*/ 965200 h 1155749"/>
              <a:gd name="connsiteX14" fmla="*/ 393700 w 749300"/>
              <a:gd name="connsiteY14" fmla="*/ 977900 h 1155749"/>
              <a:gd name="connsiteX15" fmla="*/ 431800 w 749300"/>
              <a:gd name="connsiteY15" fmla="*/ 1003300 h 1155749"/>
              <a:gd name="connsiteX16" fmla="*/ 469900 w 749300"/>
              <a:gd name="connsiteY16" fmla="*/ 1016000 h 1155749"/>
              <a:gd name="connsiteX17" fmla="*/ 546100 w 749300"/>
              <a:gd name="connsiteY17" fmla="*/ 1066800 h 1155749"/>
              <a:gd name="connsiteX18" fmla="*/ 622300 w 749300"/>
              <a:gd name="connsiteY18" fmla="*/ 1092200 h 1155749"/>
              <a:gd name="connsiteX19" fmla="*/ 698500 w 749300"/>
              <a:gd name="connsiteY19" fmla="*/ 1130300 h 1155749"/>
              <a:gd name="connsiteX20" fmla="*/ 749300 w 749300"/>
              <a:gd name="connsiteY20" fmla="*/ 1155700 h 115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49300" h="1155749">
                <a:moveTo>
                  <a:pt x="0" y="0"/>
                </a:moveTo>
                <a:cubicBezTo>
                  <a:pt x="4233" y="122767"/>
                  <a:pt x="5037" y="245700"/>
                  <a:pt x="12700" y="368300"/>
                </a:cubicBezTo>
                <a:cubicBezTo>
                  <a:pt x="13535" y="381661"/>
                  <a:pt x="22496" y="393332"/>
                  <a:pt x="25400" y="406400"/>
                </a:cubicBezTo>
                <a:cubicBezTo>
                  <a:pt x="30986" y="431537"/>
                  <a:pt x="31855" y="457618"/>
                  <a:pt x="38100" y="482600"/>
                </a:cubicBezTo>
                <a:cubicBezTo>
                  <a:pt x="56236" y="555144"/>
                  <a:pt x="55541" y="546862"/>
                  <a:pt x="88900" y="596900"/>
                </a:cubicBezTo>
                <a:cubicBezTo>
                  <a:pt x="93133" y="622300"/>
                  <a:pt x="98197" y="647576"/>
                  <a:pt x="101600" y="673100"/>
                </a:cubicBezTo>
                <a:cubicBezTo>
                  <a:pt x="106666" y="711098"/>
                  <a:pt x="107998" y="749587"/>
                  <a:pt x="114300" y="787400"/>
                </a:cubicBezTo>
                <a:cubicBezTo>
                  <a:pt x="116501" y="800605"/>
                  <a:pt x="118637" y="815047"/>
                  <a:pt x="127000" y="825500"/>
                </a:cubicBezTo>
                <a:cubicBezTo>
                  <a:pt x="136535" y="837419"/>
                  <a:pt x="153374" y="841129"/>
                  <a:pt x="165100" y="850900"/>
                </a:cubicBezTo>
                <a:cubicBezTo>
                  <a:pt x="178898" y="862398"/>
                  <a:pt x="188256" y="879037"/>
                  <a:pt x="203200" y="889000"/>
                </a:cubicBezTo>
                <a:cubicBezTo>
                  <a:pt x="214339" y="896426"/>
                  <a:pt x="229326" y="895713"/>
                  <a:pt x="241300" y="901700"/>
                </a:cubicBezTo>
                <a:cubicBezTo>
                  <a:pt x="254952" y="908526"/>
                  <a:pt x="265748" y="920274"/>
                  <a:pt x="279400" y="927100"/>
                </a:cubicBezTo>
                <a:cubicBezTo>
                  <a:pt x="291374" y="933087"/>
                  <a:pt x="305526" y="933813"/>
                  <a:pt x="317500" y="939800"/>
                </a:cubicBezTo>
                <a:cubicBezTo>
                  <a:pt x="331152" y="946626"/>
                  <a:pt x="341948" y="958374"/>
                  <a:pt x="355600" y="965200"/>
                </a:cubicBezTo>
                <a:cubicBezTo>
                  <a:pt x="367574" y="971187"/>
                  <a:pt x="381726" y="971913"/>
                  <a:pt x="393700" y="977900"/>
                </a:cubicBezTo>
                <a:cubicBezTo>
                  <a:pt x="407352" y="984726"/>
                  <a:pt x="418148" y="996474"/>
                  <a:pt x="431800" y="1003300"/>
                </a:cubicBezTo>
                <a:cubicBezTo>
                  <a:pt x="443774" y="1009287"/>
                  <a:pt x="458198" y="1009499"/>
                  <a:pt x="469900" y="1016000"/>
                </a:cubicBezTo>
                <a:cubicBezTo>
                  <a:pt x="496585" y="1030825"/>
                  <a:pt x="517140" y="1057147"/>
                  <a:pt x="546100" y="1066800"/>
                </a:cubicBezTo>
                <a:cubicBezTo>
                  <a:pt x="571500" y="1075267"/>
                  <a:pt x="600023" y="1077348"/>
                  <a:pt x="622300" y="1092200"/>
                </a:cubicBezTo>
                <a:cubicBezTo>
                  <a:pt x="731489" y="1164993"/>
                  <a:pt x="593340" y="1077720"/>
                  <a:pt x="698500" y="1130300"/>
                </a:cubicBezTo>
                <a:cubicBezTo>
                  <a:pt x="753996" y="1158048"/>
                  <a:pt x="717489" y="1155700"/>
                  <a:pt x="749300" y="11557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3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4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]=3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2847" b="-4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3150" y="17827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3935814" y="3306762"/>
            <a:ext cx="712386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36670" y="370284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703236" y="1884362"/>
            <a:ext cx="558970" cy="1244600"/>
          </a:xfrm>
          <a:custGeom>
            <a:avLst/>
            <a:gdLst>
              <a:gd name="connsiteX0" fmla="*/ 0 w 558970"/>
              <a:gd name="connsiteY0" fmla="*/ 0 h 1244600"/>
              <a:gd name="connsiteX1" fmla="*/ 12700 w 558970"/>
              <a:gd name="connsiteY1" fmla="*/ 431800 h 1244600"/>
              <a:gd name="connsiteX2" fmla="*/ 38100 w 558970"/>
              <a:gd name="connsiteY2" fmla="*/ 469900 h 1244600"/>
              <a:gd name="connsiteX3" fmla="*/ 152400 w 558970"/>
              <a:gd name="connsiteY3" fmla="*/ 533400 h 1244600"/>
              <a:gd name="connsiteX4" fmla="*/ 190500 w 558970"/>
              <a:gd name="connsiteY4" fmla="*/ 558800 h 1244600"/>
              <a:gd name="connsiteX5" fmla="*/ 254000 w 558970"/>
              <a:gd name="connsiteY5" fmla="*/ 609600 h 1244600"/>
              <a:gd name="connsiteX6" fmla="*/ 368300 w 558970"/>
              <a:gd name="connsiteY6" fmla="*/ 673100 h 1244600"/>
              <a:gd name="connsiteX7" fmla="*/ 406400 w 558970"/>
              <a:gd name="connsiteY7" fmla="*/ 685800 h 1244600"/>
              <a:gd name="connsiteX8" fmla="*/ 444500 w 558970"/>
              <a:gd name="connsiteY8" fmla="*/ 698500 h 1244600"/>
              <a:gd name="connsiteX9" fmla="*/ 495300 w 558970"/>
              <a:gd name="connsiteY9" fmla="*/ 774700 h 1244600"/>
              <a:gd name="connsiteX10" fmla="*/ 520700 w 558970"/>
              <a:gd name="connsiteY10" fmla="*/ 812800 h 1244600"/>
              <a:gd name="connsiteX11" fmla="*/ 558800 w 558970"/>
              <a:gd name="connsiteY11" fmla="*/ 977900 h 1244600"/>
              <a:gd name="connsiteX12" fmla="*/ 546100 w 558970"/>
              <a:gd name="connsiteY12" fmla="*/ 1104900 h 1244600"/>
              <a:gd name="connsiteX13" fmla="*/ 558800 w 558970"/>
              <a:gd name="connsiteY13" fmla="*/ 1231900 h 1244600"/>
              <a:gd name="connsiteX14" fmla="*/ 558800 w 558970"/>
              <a:gd name="connsiteY14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8970" h="1244600">
                <a:moveTo>
                  <a:pt x="0" y="0"/>
                </a:moveTo>
                <a:cubicBezTo>
                  <a:pt x="4233" y="143933"/>
                  <a:pt x="1063" y="288275"/>
                  <a:pt x="12700" y="431800"/>
                </a:cubicBezTo>
                <a:cubicBezTo>
                  <a:pt x="13934" y="447014"/>
                  <a:pt x="26613" y="459849"/>
                  <a:pt x="38100" y="469900"/>
                </a:cubicBezTo>
                <a:cubicBezTo>
                  <a:pt x="144882" y="563334"/>
                  <a:pt x="76813" y="495606"/>
                  <a:pt x="152400" y="533400"/>
                </a:cubicBezTo>
                <a:cubicBezTo>
                  <a:pt x="166052" y="540226"/>
                  <a:pt x="177800" y="550333"/>
                  <a:pt x="190500" y="558800"/>
                </a:cubicBezTo>
                <a:cubicBezTo>
                  <a:pt x="247306" y="644009"/>
                  <a:pt x="180388" y="560525"/>
                  <a:pt x="254000" y="609600"/>
                </a:cubicBezTo>
                <a:cubicBezTo>
                  <a:pt x="368064" y="685643"/>
                  <a:pt x="190043" y="613681"/>
                  <a:pt x="368300" y="673100"/>
                </a:cubicBezTo>
                <a:lnTo>
                  <a:pt x="406400" y="685800"/>
                </a:lnTo>
                <a:lnTo>
                  <a:pt x="444500" y="698500"/>
                </a:lnTo>
                <a:lnTo>
                  <a:pt x="495300" y="774700"/>
                </a:lnTo>
                <a:lnTo>
                  <a:pt x="520700" y="812800"/>
                </a:lnTo>
                <a:cubicBezTo>
                  <a:pt x="548725" y="952927"/>
                  <a:pt x="532448" y="898844"/>
                  <a:pt x="558800" y="977900"/>
                </a:cubicBezTo>
                <a:cubicBezTo>
                  <a:pt x="554567" y="1020233"/>
                  <a:pt x="546100" y="1062356"/>
                  <a:pt x="546100" y="1104900"/>
                </a:cubicBezTo>
                <a:cubicBezTo>
                  <a:pt x="546100" y="1147444"/>
                  <a:pt x="554948" y="1189530"/>
                  <a:pt x="558800" y="1231900"/>
                </a:cubicBezTo>
                <a:cubicBezTo>
                  <a:pt x="559183" y="1236116"/>
                  <a:pt x="558800" y="1240367"/>
                  <a:pt x="558800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01636" y="1884362"/>
            <a:ext cx="736600" cy="1168400"/>
          </a:xfrm>
          <a:custGeom>
            <a:avLst/>
            <a:gdLst>
              <a:gd name="connsiteX0" fmla="*/ 114300 w 736600"/>
              <a:gd name="connsiteY0" fmla="*/ 0 h 1168400"/>
              <a:gd name="connsiteX1" fmla="*/ 177800 w 736600"/>
              <a:gd name="connsiteY1" fmla="*/ 38100 h 1168400"/>
              <a:gd name="connsiteX2" fmla="*/ 203200 w 736600"/>
              <a:gd name="connsiteY2" fmla="*/ 76200 h 1168400"/>
              <a:gd name="connsiteX3" fmla="*/ 317500 w 736600"/>
              <a:gd name="connsiteY3" fmla="*/ 177800 h 1168400"/>
              <a:gd name="connsiteX4" fmla="*/ 355600 w 736600"/>
              <a:gd name="connsiteY4" fmla="*/ 215900 h 1168400"/>
              <a:gd name="connsiteX5" fmla="*/ 393700 w 736600"/>
              <a:gd name="connsiteY5" fmla="*/ 228600 h 1168400"/>
              <a:gd name="connsiteX6" fmla="*/ 469900 w 736600"/>
              <a:gd name="connsiteY6" fmla="*/ 279400 h 1168400"/>
              <a:gd name="connsiteX7" fmla="*/ 508000 w 736600"/>
              <a:gd name="connsiteY7" fmla="*/ 292100 h 1168400"/>
              <a:gd name="connsiteX8" fmla="*/ 584200 w 736600"/>
              <a:gd name="connsiteY8" fmla="*/ 342900 h 1168400"/>
              <a:gd name="connsiteX9" fmla="*/ 609600 w 736600"/>
              <a:gd name="connsiteY9" fmla="*/ 381000 h 1168400"/>
              <a:gd name="connsiteX10" fmla="*/ 533400 w 736600"/>
              <a:gd name="connsiteY10" fmla="*/ 431800 h 1168400"/>
              <a:gd name="connsiteX11" fmla="*/ 457200 w 736600"/>
              <a:gd name="connsiteY11" fmla="*/ 482600 h 1168400"/>
              <a:gd name="connsiteX12" fmla="*/ 381000 w 736600"/>
              <a:gd name="connsiteY12" fmla="*/ 508000 h 1168400"/>
              <a:gd name="connsiteX13" fmla="*/ 266700 w 736600"/>
              <a:gd name="connsiteY13" fmla="*/ 571500 h 1168400"/>
              <a:gd name="connsiteX14" fmla="*/ 190500 w 736600"/>
              <a:gd name="connsiteY14" fmla="*/ 622300 h 1168400"/>
              <a:gd name="connsiteX15" fmla="*/ 114300 w 736600"/>
              <a:gd name="connsiteY15" fmla="*/ 685800 h 1168400"/>
              <a:gd name="connsiteX16" fmla="*/ 0 w 736600"/>
              <a:gd name="connsiteY16" fmla="*/ 736600 h 1168400"/>
              <a:gd name="connsiteX17" fmla="*/ 76200 w 736600"/>
              <a:gd name="connsiteY17" fmla="*/ 774700 h 1168400"/>
              <a:gd name="connsiteX18" fmla="*/ 114300 w 736600"/>
              <a:gd name="connsiteY18" fmla="*/ 800100 h 1168400"/>
              <a:gd name="connsiteX19" fmla="*/ 152400 w 736600"/>
              <a:gd name="connsiteY19" fmla="*/ 812800 h 1168400"/>
              <a:gd name="connsiteX20" fmla="*/ 228600 w 736600"/>
              <a:gd name="connsiteY20" fmla="*/ 850900 h 1168400"/>
              <a:gd name="connsiteX21" fmla="*/ 254000 w 736600"/>
              <a:gd name="connsiteY21" fmla="*/ 889000 h 1168400"/>
              <a:gd name="connsiteX22" fmla="*/ 330200 w 736600"/>
              <a:gd name="connsiteY22" fmla="*/ 927100 h 1168400"/>
              <a:gd name="connsiteX23" fmla="*/ 368300 w 736600"/>
              <a:gd name="connsiteY23" fmla="*/ 952500 h 1168400"/>
              <a:gd name="connsiteX24" fmla="*/ 406400 w 736600"/>
              <a:gd name="connsiteY24" fmla="*/ 965200 h 1168400"/>
              <a:gd name="connsiteX25" fmla="*/ 444500 w 736600"/>
              <a:gd name="connsiteY25" fmla="*/ 990600 h 1168400"/>
              <a:gd name="connsiteX26" fmla="*/ 482600 w 736600"/>
              <a:gd name="connsiteY26" fmla="*/ 1003300 h 1168400"/>
              <a:gd name="connsiteX27" fmla="*/ 558800 w 736600"/>
              <a:gd name="connsiteY27" fmla="*/ 1054100 h 1168400"/>
              <a:gd name="connsiteX28" fmla="*/ 596900 w 736600"/>
              <a:gd name="connsiteY28" fmla="*/ 1079500 h 1168400"/>
              <a:gd name="connsiteX29" fmla="*/ 635000 w 736600"/>
              <a:gd name="connsiteY29" fmla="*/ 1092200 h 1168400"/>
              <a:gd name="connsiteX30" fmla="*/ 673100 w 736600"/>
              <a:gd name="connsiteY30" fmla="*/ 1130300 h 1168400"/>
              <a:gd name="connsiteX31" fmla="*/ 736600 w 736600"/>
              <a:gd name="connsiteY31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36600" h="1168400">
                <a:moveTo>
                  <a:pt x="114300" y="0"/>
                </a:moveTo>
                <a:cubicBezTo>
                  <a:pt x="135467" y="12700"/>
                  <a:pt x="159058" y="22036"/>
                  <a:pt x="177800" y="38100"/>
                </a:cubicBezTo>
                <a:cubicBezTo>
                  <a:pt x="189389" y="48033"/>
                  <a:pt x="193059" y="64792"/>
                  <a:pt x="203200" y="76200"/>
                </a:cubicBezTo>
                <a:cubicBezTo>
                  <a:pt x="344340" y="234983"/>
                  <a:pt x="226504" y="101970"/>
                  <a:pt x="317500" y="177800"/>
                </a:cubicBezTo>
                <a:cubicBezTo>
                  <a:pt x="331298" y="189298"/>
                  <a:pt x="340656" y="205937"/>
                  <a:pt x="355600" y="215900"/>
                </a:cubicBezTo>
                <a:cubicBezTo>
                  <a:pt x="366739" y="223326"/>
                  <a:pt x="381998" y="222099"/>
                  <a:pt x="393700" y="228600"/>
                </a:cubicBezTo>
                <a:cubicBezTo>
                  <a:pt x="420385" y="243425"/>
                  <a:pt x="440940" y="269747"/>
                  <a:pt x="469900" y="279400"/>
                </a:cubicBezTo>
                <a:cubicBezTo>
                  <a:pt x="482600" y="283633"/>
                  <a:pt x="496298" y="285599"/>
                  <a:pt x="508000" y="292100"/>
                </a:cubicBezTo>
                <a:cubicBezTo>
                  <a:pt x="534685" y="306925"/>
                  <a:pt x="584200" y="342900"/>
                  <a:pt x="584200" y="342900"/>
                </a:cubicBezTo>
                <a:cubicBezTo>
                  <a:pt x="592667" y="355600"/>
                  <a:pt x="612109" y="365944"/>
                  <a:pt x="609600" y="381000"/>
                </a:cubicBezTo>
                <a:cubicBezTo>
                  <a:pt x="602698" y="422414"/>
                  <a:pt x="558230" y="418006"/>
                  <a:pt x="533400" y="431800"/>
                </a:cubicBezTo>
                <a:cubicBezTo>
                  <a:pt x="506715" y="446625"/>
                  <a:pt x="486160" y="472947"/>
                  <a:pt x="457200" y="482600"/>
                </a:cubicBezTo>
                <a:cubicBezTo>
                  <a:pt x="431800" y="491067"/>
                  <a:pt x="403277" y="493148"/>
                  <a:pt x="381000" y="508000"/>
                </a:cubicBezTo>
                <a:cubicBezTo>
                  <a:pt x="293661" y="566226"/>
                  <a:pt x="333760" y="549147"/>
                  <a:pt x="266700" y="571500"/>
                </a:cubicBezTo>
                <a:cubicBezTo>
                  <a:pt x="145157" y="693043"/>
                  <a:pt x="300778" y="548782"/>
                  <a:pt x="190500" y="622300"/>
                </a:cubicBezTo>
                <a:cubicBezTo>
                  <a:pt x="130684" y="662177"/>
                  <a:pt x="176626" y="658099"/>
                  <a:pt x="114300" y="685800"/>
                </a:cubicBezTo>
                <a:cubicBezTo>
                  <a:pt x="-21720" y="746253"/>
                  <a:pt x="86225" y="679117"/>
                  <a:pt x="0" y="736600"/>
                </a:cubicBezTo>
                <a:cubicBezTo>
                  <a:pt x="109189" y="809393"/>
                  <a:pt x="-28960" y="722120"/>
                  <a:pt x="76200" y="774700"/>
                </a:cubicBezTo>
                <a:cubicBezTo>
                  <a:pt x="89852" y="781526"/>
                  <a:pt x="100648" y="793274"/>
                  <a:pt x="114300" y="800100"/>
                </a:cubicBezTo>
                <a:cubicBezTo>
                  <a:pt x="126274" y="806087"/>
                  <a:pt x="140426" y="806813"/>
                  <a:pt x="152400" y="812800"/>
                </a:cubicBezTo>
                <a:cubicBezTo>
                  <a:pt x="250877" y="862039"/>
                  <a:pt x="132835" y="818978"/>
                  <a:pt x="228600" y="850900"/>
                </a:cubicBezTo>
                <a:cubicBezTo>
                  <a:pt x="237067" y="863600"/>
                  <a:pt x="243207" y="878207"/>
                  <a:pt x="254000" y="889000"/>
                </a:cubicBezTo>
                <a:cubicBezTo>
                  <a:pt x="290396" y="925396"/>
                  <a:pt x="288883" y="906442"/>
                  <a:pt x="330200" y="927100"/>
                </a:cubicBezTo>
                <a:cubicBezTo>
                  <a:pt x="343852" y="933926"/>
                  <a:pt x="354648" y="945674"/>
                  <a:pt x="368300" y="952500"/>
                </a:cubicBezTo>
                <a:cubicBezTo>
                  <a:pt x="380274" y="958487"/>
                  <a:pt x="394426" y="959213"/>
                  <a:pt x="406400" y="965200"/>
                </a:cubicBezTo>
                <a:cubicBezTo>
                  <a:pt x="420052" y="972026"/>
                  <a:pt x="430848" y="983774"/>
                  <a:pt x="444500" y="990600"/>
                </a:cubicBezTo>
                <a:cubicBezTo>
                  <a:pt x="456474" y="996587"/>
                  <a:pt x="470898" y="996799"/>
                  <a:pt x="482600" y="1003300"/>
                </a:cubicBezTo>
                <a:cubicBezTo>
                  <a:pt x="509285" y="1018125"/>
                  <a:pt x="533400" y="1037167"/>
                  <a:pt x="558800" y="1054100"/>
                </a:cubicBezTo>
                <a:cubicBezTo>
                  <a:pt x="571500" y="1062567"/>
                  <a:pt x="582420" y="1074673"/>
                  <a:pt x="596900" y="1079500"/>
                </a:cubicBezTo>
                <a:lnTo>
                  <a:pt x="635000" y="1092200"/>
                </a:lnTo>
                <a:cubicBezTo>
                  <a:pt x="647700" y="1104900"/>
                  <a:pt x="658156" y="1120337"/>
                  <a:pt x="673100" y="1130300"/>
                </a:cubicBezTo>
                <a:cubicBezTo>
                  <a:pt x="772018" y="1196246"/>
                  <a:pt x="657496" y="1089296"/>
                  <a:pt x="736600" y="11684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4602162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</a:rPr>
              <a:t>6*</a:t>
            </a:r>
            <a:endParaRPr lang="en-US" sz="23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8564" y="4610725"/>
            <a:ext cx="196688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en-US" sz="2300" dirty="0">
                <a:solidFill>
                  <a:srgbClr val="C00000"/>
                </a:solidFill>
              </a:rPr>
              <a:t>= 6 ∑</a:t>
            </a:r>
            <a:r>
              <a:rPr lang="en-US" sz="2300" baseline="-25000" dirty="0">
                <a:solidFill>
                  <a:srgbClr val="C00000"/>
                </a:solidFill>
              </a:rPr>
              <a:t>i&lt;j</a:t>
            </a:r>
            <a:r>
              <a:rPr lang="en-US" sz="2300" dirty="0">
                <a:solidFill>
                  <a:srgbClr val="C00000"/>
                </a:solidFill>
              </a:rPr>
              <a:t> z</a:t>
            </a:r>
            <a:r>
              <a:rPr lang="en-US" sz="2300" baseline="-25000" dirty="0">
                <a:solidFill>
                  <a:srgbClr val="C00000"/>
                </a:solidFill>
              </a:rPr>
              <a:t>i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baseline="-25000" dirty="0">
                <a:solidFill>
                  <a:srgbClr val="C00000"/>
                </a:solidFill>
              </a:rPr>
              <a:t>j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endParaRPr lang="en-US" sz="23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2" grpId="0"/>
      <p:bldP spid="13" grpId="0" animBg="1"/>
      <p:bldP spid="13" grpId="1" animBg="1"/>
      <p:bldP spid="14" grpId="0" animBg="1"/>
      <p:bldP spid="15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2164</TotalTime>
  <Words>1574</Words>
  <Application>Microsoft Office PowerPoint</Application>
  <PresentationFormat>On-screen Show (4:3)</PresentationFormat>
  <Paragraphs>201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Embedding and Sketching </vt:lpstr>
      <vt:lpstr>Definition by example</vt:lpstr>
      <vt:lpstr>Step 1: Map from ℓ1 to ℓ∞</vt:lpstr>
      <vt:lpstr>Step 2: Diameter in ℓ∞</vt:lpstr>
      <vt:lpstr>What is an embedding?</vt:lpstr>
      <vt:lpstr>Embeddings</vt:lpstr>
      <vt:lpstr>Dimension Reduction</vt:lpstr>
      <vt:lpstr>Embedding 1</vt:lpstr>
      <vt:lpstr>Embedding 1: proof (cont)</vt:lpstr>
      <vt:lpstr>Embedding 2</vt:lpstr>
      <vt:lpstr>Embedding 2: analysis</vt:lpstr>
      <vt:lpstr>Better Analysis </vt:lpstr>
      <vt:lpstr>Better Analysis (continued)</vt:lpstr>
      <vt:lpstr>Dimension Reduction: conclusion</vt:lpstr>
      <vt:lpstr>Sketching</vt:lpstr>
      <vt:lpstr>Sketching for ℓ1 via p-stable distributions </vt:lpstr>
      <vt:lpstr>Why Cauchy distribution?</vt:lpstr>
      <vt:lpstr>Bibliography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Else Magård</cp:lastModifiedBy>
  <cp:revision>166</cp:revision>
  <dcterms:created xsi:type="dcterms:W3CDTF">2011-08-05T18:23:10Z</dcterms:created>
  <dcterms:modified xsi:type="dcterms:W3CDTF">2011-12-14T08:31:44Z</dcterms:modified>
</cp:coreProperties>
</file>